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0" r:id="rId5"/>
    <p:sldId id="266" r:id="rId6"/>
    <p:sldId id="300" r:id="rId7"/>
    <p:sldId id="276" r:id="rId8"/>
    <p:sldId id="292" r:id="rId9"/>
    <p:sldId id="281" r:id="rId10"/>
    <p:sldId id="294" r:id="rId11"/>
    <p:sldId id="273" r:id="rId12"/>
    <p:sldId id="295" r:id="rId13"/>
    <p:sldId id="298" r:id="rId14"/>
    <p:sldId id="299" r:id="rId15"/>
    <p:sldId id="284" r:id="rId16"/>
    <p:sldId id="289" r:id="rId17"/>
    <p:sldId id="290" r:id="rId18"/>
    <p:sldId id="274" r:id="rId19"/>
    <p:sldId id="288" r:id="rId20"/>
  </p:sldIdLst>
  <p:sldSz cx="12192000" cy="6858000"/>
  <p:notesSz cx="9363075" cy="7077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eegan" initials="AK" lastIdx="3" clrIdx="0">
    <p:extLst>
      <p:ext uri="{19B8F6BF-5375-455C-9EA6-DF929625EA0E}">
        <p15:presenceInfo xmlns:p15="http://schemas.microsoft.com/office/powerpoint/2012/main" userId="Anna Keegan" providerId="None"/>
      </p:ext>
    </p:extLst>
  </p:cmAuthor>
  <p:cmAuthor id="2" name="Nudelman, Felice" initials="NF" lastIdx="1" clrIdx="1">
    <p:extLst>
      <p:ext uri="{19B8F6BF-5375-455C-9EA6-DF929625EA0E}">
        <p15:presenceInfo xmlns:p15="http://schemas.microsoft.com/office/powerpoint/2012/main" userId="S::NudelmanF@aascu.org::2aedc6a9-0d4b-41eb-860e-e72c429acc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0F"/>
    <a:srgbClr val="1C4A6E"/>
    <a:srgbClr val="D5B24F"/>
    <a:srgbClr val="8EADC4"/>
    <a:srgbClr val="92B1C8"/>
    <a:srgbClr val="8BA9BF"/>
    <a:srgbClr val="9ED9B9"/>
    <a:srgbClr val="AADAFF"/>
    <a:srgbClr val="BAE1FF"/>
    <a:srgbClr val="C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FC3B1-CBE2-4CD1-A25A-66EA37C02A13}" v="2" dt="2019-12-06T15:57:50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19" autoAdjust="0"/>
  </p:normalViewPr>
  <p:slideViewPr>
    <p:cSldViewPr snapToGrid="0">
      <p:cViewPr varScale="1">
        <p:scale>
          <a:sx n="78" d="100"/>
          <a:sy n="78" d="100"/>
        </p:scale>
        <p:origin x="6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ascu.sharepoint.com/sites/alc/Shared%20Documents/ADP/Data/ADP%20and%20NASPA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b="0" cap="none" baseline="0" dirty="0">
                <a:solidFill>
                  <a:srgbClr val="1C4A6E"/>
                </a:solidFill>
                <a:effectLst/>
              </a:rPr>
              <a:t>Voter Turnout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900" dirty="0">
                <a:solidFill>
                  <a:schemeClr val="tx1"/>
                </a:solidFill>
              </a:rPr>
              <a:t>Source: National Study of Learning, Voting, and Engagement (NSLVE) and  U.S. Census Bureau Current Population Survey Voting and Registration Supplement </a:t>
            </a:r>
          </a:p>
        </c:rich>
      </c:tx>
      <c:layout>
        <c:manualLayout>
          <c:xMode val="edge"/>
          <c:yMode val="edge"/>
          <c:x val="0.10634899320760478"/>
          <c:y val="1.68410008170522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600" b="1" i="0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037736246167885E-2"/>
          <c:y val="0.19502093539351942"/>
          <c:w val="0.96079664473158966"/>
          <c:h val="0.63057734019027112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D679C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25400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2"/>
              <c:layout>
                <c:manualLayout>
                  <c:x val="-5.4175168344740551E-2"/>
                  <c:y val="-4.94080461330836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t" anchorCtr="0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823356639190099E-2"/>
                      <c:h val="6.88264556711280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E68-454D-AF8C-6F324C9D54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t" anchorCtr="0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'Voter Turnout'!$A$40:$A$44</c:f>
              <c:strCache>
                <c:ptCount val="5"/>
                <c:pt idx="0">
                  <c:v>National Average 
Youth 18-29 
(2016)</c:v>
                </c:pt>
                <c:pt idx="1">
                  <c:v>National Average 
Undergraduate Students 
(2016)</c:v>
                </c:pt>
                <c:pt idx="2">
                  <c:v>ADP Institutions 
(2016)</c:v>
                </c:pt>
                <c:pt idx="3">
                  <c:v>National Average 
All Voters 
(2016)</c:v>
                </c:pt>
                <c:pt idx="4">
                  <c:v>ADP Pilot 
Project 
(2018)</c:v>
                </c:pt>
              </c:strCache>
            </c:strRef>
          </c:cat>
          <c:val>
            <c:numRef>
              <c:f>'Voter Turnout'!$B$40:$B$44</c:f>
              <c:numCache>
                <c:formatCode>0.0%</c:formatCode>
                <c:ptCount val="5"/>
                <c:pt idx="0">
                  <c:v>0.46100000000000002</c:v>
                </c:pt>
                <c:pt idx="1">
                  <c:v>0.50700000000000001</c:v>
                </c:pt>
                <c:pt idx="2">
                  <c:v>0.52100000000000002</c:v>
                </c:pt>
                <c:pt idx="3">
                  <c:v>0.61399999999999999</c:v>
                </c:pt>
                <c:pt idx="4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68-454D-AF8C-6F324C9D545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83637007"/>
        <c:axId val="1760353919"/>
      </c:lineChart>
      <c:catAx>
        <c:axId val="1883637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353919"/>
        <c:crosses val="autoZero"/>
        <c:auto val="1"/>
        <c:lblAlgn val="ctr"/>
        <c:lblOffset val="100"/>
        <c:noMultiLvlLbl val="0"/>
      </c:catAx>
      <c:valAx>
        <c:axId val="1760353919"/>
        <c:scaling>
          <c:orientation val="minMax"/>
          <c:min val="0.45"/>
        </c:scaling>
        <c:delete val="1"/>
        <c:axPos val="l"/>
        <c:numFmt formatCode="0.0%" sourceLinked="1"/>
        <c:majorTickMark val="none"/>
        <c:minorTickMark val="none"/>
        <c:tickLblPos val="nextTo"/>
        <c:crossAx val="1883637007"/>
        <c:crosses val="autoZero"/>
        <c:crossBetween val="between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enrolled</c:v>
                </c:pt>
              </c:strCache>
            </c:strRef>
          </c:tx>
          <c:spPr>
            <a:solidFill>
              <a:srgbClr val="1C4A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1st Year Retention</c:v>
                </c:pt>
                <c:pt idx="1">
                  <c:v>2nd Year Retention</c:v>
                </c:pt>
                <c:pt idx="2">
                  <c:v>4-Year Graduation Rates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93</c:v>
                </c:pt>
                <c:pt idx="1">
                  <c:v>89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47-40F1-89EB-E2078A6894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in course</c:v>
                </c:pt>
              </c:strCache>
            </c:strRef>
          </c:tx>
          <c:spPr>
            <a:solidFill>
              <a:srgbClr val="9ED9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1st Year Retention</c:v>
                </c:pt>
                <c:pt idx="1">
                  <c:v>2nd Year Retention</c:v>
                </c:pt>
                <c:pt idx="2">
                  <c:v>4-Year Graduation Rates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80</c:v>
                </c:pt>
                <c:pt idx="1">
                  <c:v>78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47-40F1-89EB-E2078A6894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2981536"/>
        <c:axId val="462981864"/>
      </c:barChart>
      <c:catAx>
        <c:axId val="46298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981864"/>
        <c:crosses val="autoZero"/>
        <c:auto val="1"/>
        <c:lblAlgn val="ctr"/>
        <c:lblOffset val="100"/>
        <c:noMultiLvlLbl val="0"/>
      </c:catAx>
      <c:valAx>
        <c:axId val="462981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98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5D5FD-5241-43F4-91BD-00875576CC8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US"/>
        </a:p>
      </dgm:t>
    </dgm:pt>
    <dgm:pt modelId="{99FC569F-2AB2-4EB4-96FD-B6B5F48B4ADF}">
      <dgm:prSet phldrT="[Text]" custT="1"/>
      <dgm:spPr>
        <a:solidFill>
          <a:srgbClr val="0D679C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271 ADP Campuses</a:t>
          </a:r>
        </a:p>
      </dgm:t>
    </dgm:pt>
    <dgm:pt modelId="{E54D251D-0981-4061-855D-5F7958036807}" type="parTrans" cxnId="{A22CCB86-0B95-457C-BEAE-F2E5C9B368AD}">
      <dgm:prSet/>
      <dgm:spPr/>
      <dgm:t>
        <a:bodyPr/>
        <a:lstStyle/>
        <a:p>
          <a:endParaRPr lang="en-US"/>
        </a:p>
      </dgm:t>
    </dgm:pt>
    <dgm:pt modelId="{35C0E231-10CF-4CB1-987A-DB48F6BB32E2}" type="sibTrans" cxnId="{A22CCB86-0B95-457C-BEAE-F2E5C9B368AD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endParaRPr lang="en-US" sz="14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gm:t>
    </dgm:pt>
    <dgm:pt modelId="{3B7CF0AC-EBCB-4831-ADC1-E6E351CC774D}">
      <dgm:prSet phldrT="[Text]" custT="1"/>
      <dgm:spPr>
        <a:solidFill>
          <a:srgbClr val="A00D16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Steering Committee</a:t>
          </a:r>
        </a:p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&amp;</a:t>
          </a:r>
        </a:p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Civic Fellows</a:t>
          </a:r>
        </a:p>
      </dgm:t>
    </dgm:pt>
    <dgm:pt modelId="{68588217-12B0-4F82-B482-358278C5B94C}" type="parTrans" cxnId="{2E102205-240B-4901-96A1-14DCAF5F832C}">
      <dgm:prSet/>
      <dgm:spPr/>
      <dgm:t>
        <a:bodyPr/>
        <a:lstStyle/>
        <a:p>
          <a:endParaRPr lang="en-US"/>
        </a:p>
      </dgm:t>
    </dgm:pt>
    <dgm:pt modelId="{BE3A78AB-4359-4D1A-AE25-EC4DB9BE86C4}" type="sibTrans" cxnId="{2E102205-240B-4901-96A1-14DCAF5F832C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endParaRPr lang="en-US" sz="14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gm:t>
    </dgm:pt>
    <dgm:pt modelId="{5D554065-F8C1-4EBC-9BEC-983EE25F08A7}">
      <dgm:prSet phldrT="[Text]" custT="1"/>
      <dgm:spPr>
        <a:solidFill>
          <a:srgbClr val="13A59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Uniquely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Local Programming</a:t>
          </a:r>
        </a:p>
      </dgm:t>
    </dgm:pt>
    <dgm:pt modelId="{3F548685-D669-4677-A83D-8725EAE7D97B}" type="parTrans" cxnId="{87DE2209-1242-432E-952F-324F6238FE73}">
      <dgm:prSet/>
      <dgm:spPr/>
      <dgm:t>
        <a:bodyPr/>
        <a:lstStyle/>
        <a:p>
          <a:endParaRPr lang="en-US"/>
        </a:p>
      </dgm:t>
    </dgm:pt>
    <dgm:pt modelId="{658DC6D2-C9E9-4578-9023-265D4B5948CA}" type="sibTrans" cxnId="{87DE2209-1242-432E-952F-324F6238FE73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endParaRPr lang="en-US" sz="14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gm:t>
    </dgm:pt>
    <dgm:pt modelId="{AD86F2CB-8DA4-4868-AA63-F8AC37ABB566}">
      <dgm:prSet phldrT="[Text]" custT="1"/>
      <dgm:spPr>
        <a:solidFill>
          <a:srgbClr val="1C4A6E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Regional &amp; National Programming</a:t>
          </a:r>
        </a:p>
      </dgm:t>
    </dgm:pt>
    <dgm:pt modelId="{BFD471C1-D611-4C84-990C-CB7B22BCE619}" type="parTrans" cxnId="{454998DD-1FC7-45CA-8A93-3EF441B077D4}">
      <dgm:prSet/>
      <dgm:spPr/>
      <dgm:t>
        <a:bodyPr/>
        <a:lstStyle/>
        <a:p>
          <a:endParaRPr lang="en-US"/>
        </a:p>
      </dgm:t>
    </dgm:pt>
    <dgm:pt modelId="{C948635D-7199-4F67-9E0D-A5475DE9B89C}" type="sibTrans" cxnId="{454998DD-1FC7-45CA-8A93-3EF441B077D4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endParaRPr lang="en-US" sz="14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gm:t>
    </dgm:pt>
    <dgm:pt modelId="{877C165C-F82E-4142-9487-EE483755EABA}">
      <dgm:prSet phldrT="[Text]" custT="1"/>
      <dgm:spPr>
        <a:solidFill>
          <a:schemeClr val="accent4">
            <a:lumMod val="7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2.7 Million Students</a:t>
          </a:r>
        </a:p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47 States</a:t>
          </a:r>
        </a:p>
      </dgm:t>
    </dgm:pt>
    <dgm:pt modelId="{C9D6F415-3DA5-4CE4-A97A-1644DFE9517F}" type="parTrans" cxnId="{4D7C1CE8-B2C6-4651-93E6-1552763D7390}">
      <dgm:prSet/>
      <dgm:spPr/>
      <dgm:t>
        <a:bodyPr/>
        <a:lstStyle/>
        <a:p>
          <a:endParaRPr lang="en-US"/>
        </a:p>
      </dgm:t>
    </dgm:pt>
    <dgm:pt modelId="{B008AA96-E24F-40C4-992E-3B33A37186A0}" type="sibTrans" cxnId="{4D7C1CE8-B2C6-4651-93E6-1552763D7390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sz="14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gm:t>
    </dgm:pt>
    <dgm:pt modelId="{33F4245B-7075-45D8-AA71-80A8225F0E80}">
      <dgm:prSet phldrT="[Text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r>
            <a:rPr lang="en-US" sz="1400" b="1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Online Working Groups</a:t>
          </a:r>
        </a:p>
      </dgm:t>
    </dgm:pt>
    <dgm:pt modelId="{1BF0A573-5F8D-4A05-85A2-18A1C02CE996}" type="parTrans" cxnId="{755C3C3A-92A6-486D-B75B-DBF14F07C047}">
      <dgm:prSet/>
      <dgm:spPr/>
      <dgm:t>
        <a:bodyPr/>
        <a:lstStyle/>
        <a:p>
          <a:endParaRPr lang="en-US"/>
        </a:p>
      </dgm:t>
    </dgm:pt>
    <dgm:pt modelId="{54C064F3-D1F2-42E4-B9A6-22110C05BE28}" type="sibTrans" cxnId="{755C3C3A-92A6-486D-B75B-DBF14F07C047}">
      <dgm:prSet/>
      <dgm:spPr/>
      <dgm:t>
        <a:bodyPr/>
        <a:lstStyle/>
        <a:p>
          <a:endParaRPr lang="en-US" dirty="0"/>
        </a:p>
      </dgm:t>
    </dgm:pt>
    <dgm:pt modelId="{BBBD78DA-C1BA-4D45-BF73-24189BC6193D}" type="pres">
      <dgm:prSet presAssocID="{AE55D5FD-5241-43F4-91BD-00875576CC8B}" presName="cycle" presStyleCnt="0">
        <dgm:presLayoutVars>
          <dgm:dir/>
          <dgm:resizeHandles val="exact"/>
        </dgm:presLayoutVars>
      </dgm:prSet>
      <dgm:spPr/>
    </dgm:pt>
    <dgm:pt modelId="{C271B44C-6CF3-483B-8136-0559B5F7A1D8}" type="pres">
      <dgm:prSet presAssocID="{99FC569F-2AB2-4EB4-96FD-B6B5F48B4ADF}" presName="node" presStyleLbl="node1" presStyleIdx="0" presStyleCnt="6">
        <dgm:presLayoutVars>
          <dgm:bulletEnabled val="1"/>
        </dgm:presLayoutVars>
      </dgm:prSet>
      <dgm:spPr/>
    </dgm:pt>
    <dgm:pt modelId="{1BBE5F84-EAB7-4652-B3E0-3FBF014694D4}" type="pres">
      <dgm:prSet presAssocID="{35C0E231-10CF-4CB1-987A-DB48F6BB32E2}" presName="sibTrans" presStyleLbl="sibTrans2D1" presStyleIdx="0" presStyleCnt="6"/>
      <dgm:spPr/>
    </dgm:pt>
    <dgm:pt modelId="{02CB8BEE-4608-4280-9399-CBB294763CFB}" type="pres">
      <dgm:prSet presAssocID="{35C0E231-10CF-4CB1-987A-DB48F6BB32E2}" presName="connectorText" presStyleLbl="sibTrans2D1" presStyleIdx="0" presStyleCnt="6"/>
      <dgm:spPr/>
    </dgm:pt>
    <dgm:pt modelId="{32CDE63A-5C16-425F-BA59-7C692E854F1B}" type="pres">
      <dgm:prSet presAssocID="{3B7CF0AC-EBCB-4831-ADC1-E6E351CC774D}" presName="node" presStyleLbl="node1" presStyleIdx="1" presStyleCnt="6" custRadScaleRad="100178" custRadScaleInc="-861">
        <dgm:presLayoutVars>
          <dgm:bulletEnabled val="1"/>
        </dgm:presLayoutVars>
      </dgm:prSet>
      <dgm:spPr/>
    </dgm:pt>
    <dgm:pt modelId="{8B5E1171-EC25-47A9-9FF5-155F7D4A7CDB}" type="pres">
      <dgm:prSet presAssocID="{BE3A78AB-4359-4D1A-AE25-EC4DB9BE86C4}" presName="sibTrans" presStyleLbl="sibTrans2D1" presStyleIdx="1" presStyleCnt="6"/>
      <dgm:spPr/>
    </dgm:pt>
    <dgm:pt modelId="{E74B1207-50D5-4D04-AAE0-CE07A4890E2B}" type="pres">
      <dgm:prSet presAssocID="{BE3A78AB-4359-4D1A-AE25-EC4DB9BE86C4}" presName="connectorText" presStyleLbl="sibTrans2D1" presStyleIdx="1" presStyleCnt="6"/>
      <dgm:spPr/>
    </dgm:pt>
    <dgm:pt modelId="{43A58EA8-CCD9-479D-97F7-8399E4B6E77A}" type="pres">
      <dgm:prSet presAssocID="{5D554065-F8C1-4EBC-9BEC-983EE25F08A7}" presName="node" presStyleLbl="node1" presStyleIdx="2" presStyleCnt="6">
        <dgm:presLayoutVars>
          <dgm:bulletEnabled val="1"/>
        </dgm:presLayoutVars>
      </dgm:prSet>
      <dgm:spPr/>
    </dgm:pt>
    <dgm:pt modelId="{E2271ECF-76B3-41F3-84C7-F9900BF78D65}" type="pres">
      <dgm:prSet presAssocID="{658DC6D2-C9E9-4578-9023-265D4B5948CA}" presName="sibTrans" presStyleLbl="sibTrans2D1" presStyleIdx="2" presStyleCnt="6"/>
      <dgm:spPr/>
    </dgm:pt>
    <dgm:pt modelId="{1CB7EBE9-7B8A-4C40-8D5F-31CE57C31BFA}" type="pres">
      <dgm:prSet presAssocID="{658DC6D2-C9E9-4578-9023-265D4B5948CA}" presName="connectorText" presStyleLbl="sibTrans2D1" presStyleIdx="2" presStyleCnt="6"/>
      <dgm:spPr/>
    </dgm:pt>
    <dgm:pt modelId="{A93A9B95-4225-4B33-8E69-558B18396B64}" type="pres">
      <dgm:prSet presAssocID="{AD86F2CB-8DA4-4868-AA63-F8AC37ABB566}" presName="node" presStyleLbl="node1" presStyleIdx="3" presStyleCnt="6" custScaleX="101576" custScaleY="97128">
        <dgm:presLayoutVars>
          <dgm:bulletEnabled val="1"/>
        </dgm:presLayoutVars>
      </dgm:prSet>
      <dgm:spPr/>
    </dgm:pt>
    <dgm:pt modelId="{40F09340-A5DB-4214-8CB9-127633E7DC8D}" type="pres">
      <dgm:prSet presAssocID="{C948635D-7199-4F67-9E0D-A5475DE9B89C}" presName="sibTrans" presStyleLbl="sibTrans2D1" presStyleIdx="3" presStyleCnt="6"/>
      <dgm:spPr/>
    </dgm:pt>
    <dgm:pt modelId="{78C77AD2-4805-46CD-9818-70FD0F673E91}" type="pres">
      <dgm:prSet presAssocID="{C948635D-7199-4F67-9E0D-A5475DE9B89C}" presName="connectorText" presStyleLbl="sibTrans2D1" presStyleIdx="3" presStyleCnt="6"/>
      <dgm:spPr/>
    </dgm:pt>
    <dgm:pt modelId="{0EEF64E3-D263-4AA4-8C72-1936BD5426D5}" type="pres">
      <dgm:prSet presAssocID="{33F4245B-7075-45D8-AA71-80A8225F0E80}" presName="node" presStyleLbl="node1" presStyleIdx="4" presStyleCnt="6">
        <dgm:presLayoutVars>
          <dgm:bulletEnabled val="1"/>
        </dgm:presLayoutVars>
      </dgm:prSet>
      <dgm:spPr/>
    </dgm:pt>
    <dgm:pt modelId="{633973E8-72EB-4CD4-A052-BACF39990C0F}" type="pres">
      <dgm:prSet presAssocID="{54C064F3-D1F2-42E4-B9A6-22110C05BE28}" presName="sibTrans" presStyleLbl="sibTrans2D1" presStyleIdx="4" presStyleCnt="6"/>
      <dgm:spPr/>
    </dgm:pt>
    <dgm:pt modelId="{094FA078-13FA-4EFE-8B4D-BF836B7EBC47}" type="pres">
      <dgm:prSet presAssocID="{54C064F3-D1F2-42E4-B9A6-22110C05BE28}" presName="connectorText" presStyleLbl="sibTrans2D1" presStyleIdx="4" presStyleCnt="6"/>
      <dgm:spPr/>
    </dgm:pt>
    <dgm:pt modelId="{96FA5B3C-598D-4F08-A912-3DA7CCA1B04D}" type="pres">
      <dgm:prSet presAssocID="{877C165C-F82E-4142-9487-EE483755EABA}" presName="node" presStyleLbl="node1" presStyleIdx="5" presStyleCnt="6">
        <dgm:presLayoutVars>
          <dgm:bulletEnabled val="1"/>
        </dgm:presLayoutVars>
      </dgm:prSet>
      <dgm:spPr/>
    </dgm:pt>
    <dgm:pt modelId="{1AD39658-B345-4506-936B-DE1A40306E17}" type="pres">
      <dgm:prSet presAssocID="{B008AA96-E24F-40C4-992E-3B33A37186A0}" presName="sibTrans" presStyleLbl="sibTrans2D1" presStyleIdx="5" presStyleCnt="6"/>
      <dgm:spPr/>
    </dgm:pt>
    <dgm:pt modelId="{B79B8E70-046D-47FE-82D7-81B0A17B25EE}" type="pres">
      <dgm:prSet presAssocID="{B008AA96-E24F-40C4-992E-3B33A37186A0}" presName="connectorText" presStyleLbl="sibTrans2D1" presStyleIdx="5" presStyleCnt="6"/>
      <dgm:spPr/>
    </dgm:pt>
  </dgm:ptLst>
  <dgm:cxnLst>
    <dgm:cxn modelId="{2E102205-240B-4901-96A1-14DCAF5F832C}" srcId="{AE55D5FD-5241-43F4-91BD-00875576CC8B}" destId="{3B7CF0AC-EBCB-4831-ADC1-E6E351CC774D}" srcOrd="1" destOrd="0" parTransId="{68588217-12B0-4F82-B482-358278C5B94C}" sibTransId="{BE3A78AB-4359-4D1A-AE25-EC4DB9BE86C4}"/>
    <dgm:cxn modelId="{87DE2209-1242-432E-952F-324F6238FE73}" srcId="{AE55D5FD-5241-43F4-91BD-00875576CC8B}" destId="{5D554065-F8C1-4EBC-9BEC-983EE25F08A7}" srcOrd="2" destOrd="0" parTransId="{3F548685-D669-4677-A83D-8725EAE7D97B}" sibTransId="{658DC6D2-C9E9-4578-9023-265D4B5948CA}"/>
    <dgm:cxn modelId="{E1BBEC0A-5403-4E16-838A-D3FA4ECC0FEF}" type="presOf" srcId="{3B7CF0AC-EBCB-4831-ADC1-E6E351CC774D}" destId="{32CDE63A-5C16-425F-BA59-7C692E854F1B}" srcOrd="0" destOrd="0" presId="urn:microsoft.com/office/officeart/2005/8/layout/cycle2"/>
    <dgm:cxn modelId="{35304A18-3F97-4480-81FA-5B6326E6EF24}" type="presOf" srcId="{658DC6D2-C9E9-4578-9023-265D4B5948CA}" destId="{1CB7EBE9-7B8A-4C40-8D5F-31CE57C31BFA}" srcOrd="1" destOrd="0" presId="urn:microsoft.com/office/officeart/2005/8/layout/cycle2"/>
    <dgm:cxn modelId="{4DF40B21-C023-4F89-8BE6-33ED2204B199}" type="presOf" srcId="{C948635D-7199-4F67-9E0D-A5475DE9B89C}" destId="{78C77AD2-4805-46CD-9818-70FD0F673E91}" srcOrd="1" destOrd="0" presId="urn:microsoft.com/office/officeart/2005/8/layout/cycle2"/>
    <dgm:cxn modelId="{551CFF27-C461-4705-B068-B0B275DDC8CA}" type="presOf" srcId="{54C064F3-D1F2-42E4-B9A6-22110C05BE28}" destId="{633973E8-72EB-4CD4-A052-BACF39990C0F}" srcOrd="0" destOrd="0" presId="urn:microsoft.com/office/officeart/2005/8/layout/cycle2"/>
    <dgm:cxn modelId="{A0504735-BD56-4EBF-B114-A977B8ABAA19}" type="presOf" srcId="{99FC569F-2AB2-4EB4-96FD-B6B5F48B4ADF}" destId="{C271B44C-6CF3-483B-8136-0559B5F7A1D8}" srcOrd="0" destOrd="0" presId="urn:microsoft.com/office/officeart/2005/8/layout/cycle2"/>
    <dgm:cxn modelId="{755C3C3A-92A6-486D-B75B-DBF14F07C047}" srcId="{AE55D5FD-5241-43F4-91BD-00875576CC8B}" destId="{33F4245B-7075-45D8-AA71-80A8225F0E80}" srcOrd="4" destOrd="0" parTransId="{1BF0A573-5F8D-4A05-85A2-18A1C02CE996}" sibTransId="{54C064F3-D1F2-42E4-B9A6-22110C05BE28}"/>
    <dgm:cxn modelId="{34C56A67-F1EA-4F3C-B825-7745EB9B8389}" type="presOf" srcId="{BE3A78AB-4359-4D1A-AE25-EC4DB9BE86C4}" destId="{E74B1207-50D5-4D04-AAE0-CE07A4890E2B}" srcOrd="1" destOrd="0" presId="urn:microsoft.com/office/officeart/2005/8/layout/cycle2"/>
    <dgm:cxn modelId="{5729E872-587F-4ADD-A78D-DE3F92BD4F32}" type="presOf" srcId="{33F4245B-7075-45D8-AA71-80A8225F0E80}" destId="{0EEF64E3-D263-4AA4-8C72-1936BD5426D5}" srcOrd="0" destOrd="0" presId="urn:microsoft.com/office/officeart/2005/8/layout/cycle2"/>
    <dgm:cxn modelId="{F328A182-AC44-47F8-832B-4559A677A28B}" type="presOf" srcId="{C948635D-7199-4F67-9E0D-A5475DE9B89C}" destId="{40F09340-A5DB-4214-8CB9-127633E7DC8D}" srcOrd="0" destOrd="0" presId="urn:microsoft.com/office/officeart/2005/8/layout/cycle2"/>
    <dgm:cxn modelId="{05C15E84-E829-44E7-95D9-E471DD51AEAD}" type="presOf" srcId="{54C064F3-D1F2-42E4-B9A6-22110C05BE28}" destId="{094FA078-13FA-4EFE-8B4D-BF836B7EBC47}" srcOrd="1" destOrd="0" presId="urn:microsoft.com/office/officeart/2005/8/layout/cycle2"/>
    <dgm:cxn modelId="{A22CCB86-0B95-457C-BEAE-F2E5C9B368AD}" srcId="{AE55D5FD-5241-43F4-91BD-00875576CC8B}" destId="{99FC569F-2AB2-4EB4-96FD-B6B5F48B4ADF}" srcOrd="0" destOrd="0" parTransId="{E54D251D-0981-4061-855D-5F7958036807}" sibTransId="{35C0E231-10CF-4CB1-987A-DB48F6BB32E2}"/>
    <dgm:cxn modelId="{8C1D448D-857C-43E0-A3FD-47DA71E3892C}" type="presOf" srcId="{5D554065-F8C1-4EBC-9BEC-983EE25F08A7}" destId="{43A58EA8-CCD9-479D-97F7-8399E4B6E77A}" srcOrd="0" destOrd="0" presId="urn:microsoft.com/office/officeart/2005/8/layout/cycle2"/>
    <dgm:cxn modelId="{8220AD99-39B3-4854-8EE4-61AB9410DF77}" type="presOf" srcId="{877C165C-F82E-4142-9487-EE483755EABA}" destId="{96FA5B3C-598D-4F08-A912-3DA7CCA1B04D}" srcOrd="0" destOrd="0" presId="urn:microsoft.com/office/officeart/2005/8/layout/cycle2"/>
    <dgm:cxn modelId="{9F45529D-E7F6-4061-9E9B-828BB6EA18C1}" type="presOf" srcId="{B008AA96-E24F-40C4-992E-3B33A37186A0}" destId="{1AD39658-B345-4506-936B-DE1A40306E17}" srcOrd="0" destOrd="0" presId="urn:microsoft.com/office/officeart/2005/8/layout/cycle2"/>
    <dgm:cxn modelId="{9B5B4AB3-48E1-4D6F-8C1A-E41E8C8A526D}" type="presOf" srcId="{AD86F2CB-8DA4-4868-AA63-F8AC37ABB566}" destId="{A93A9B95-4225-4B33-8E69-558B18396B64}" srcOrd="0" destOrd="0" presId="urn:microsoft.com/office/officeart/2005/8/layout/cycle2"/>
    <dgm:cxn modelId="{1578F7C1-B3E5-4D2D-9B01-FDC894E24458}" type="presOf" srcId="{35C0E231-10CF-4CB1-987A-DB48F6BB32E2}" destId="{1BBE5F84-EAB7-4652-B3E0-3FBF014694D4}" srcOrd="0" destOrd="0" presId="urn:microsoft.com/office/officeart/2005/8/layout/cycle2"/>
    <dgm:cxn modelId="{829975CA-EC37-4513-940E-A63D296AE9E7}" type="presOf" srcId="{658DC6D2-C9E9-4578-9023-265D4B5948CA}" destId="{E2271ECF-76B3-41F3-84C7-F9900BF78D65}" srcOrd="0" destOrd="0" presId="urn:microsoft.com/office/officeart/2005/8/layout/cycle2"/>
    <dgm:cxn modelId="{6204FED3-4CD7-49BE-8BC3-65A2B8519A38}" type="presOf" srcId="{35C0E231-10CF-4CB1-987A-DB48F6BB32E2}" destId="{02CB8BEE-4608-4280-9399-CBB294763CFB}" srcOrd="1" destOrd="0" presId="urn:microsoft.com/office/officeart/2005/8/layout/cycle2"/>
    <dgm:cxn modelId="{454998DD-1FC7-45CA-8A93-3EF441B077D4}" srcId="{AE55D5FD-5241-43F4-91BD-00875576CC8B}" destId="{AD86F2CB-8DA4-4868-AA63-F8AC37ABB566}" srcOrd="3" destOrd="0" parTransId="{BFD471C1-D611-4C84-990C-CB7B22BCE619}" sibTransId="{C948635D-7199-4F67-9E0D-A5475DE9B89C}"/>
    <dgm:cxn modelId="{FDF5FFE3-4690-47FF-82EC-3CBFED96F834}" type="presOf" srcId="{BE3A78AB-4359-4D1A-AE25-EC4DB9BE86C4}" destId="{8B5E1171-EC25-47A9-9FF5-155F7D4A7CDB}" srcOrd="0" destOrd="0" presId="urn:microsoft.com/office/officeart/2005/8/layout/cycle2"/>
    <dgm:cxn modelId="{4D7C1CE8-B2C6-4651-93E6-1552763D7390}" srcId="{AE55D5FD-5241-43F4-91BD-00875576CC8B}" destId="{877C165C-F82E-4142-9487-EE483755EABA}" srcOrd="5" destOrd="0" parTransId="{C9D6F415-3DA5-4CE4-A97A-1644DFE9517F}" sibTransId="{B008AA96-E24F-40C4-992E-3B33A37186A0}"/>
    <dgm:cxn modelId="{A29F37F4-28D5-4B85-B52A-7C78539A4FAA}" type="presOf" srcId="{AE55D5FD-5241-43F4-91BD-00875576CC8B}" destId="{BBBD78DA-C1BA-4D45-BF73-24189BC6193D}" srcOrd="0" destOrd="0" presId="urn:microsoft.com/office/officeart/2005/8/layout/cycle2"/>
    <dgm:cxn modelId="{22840EF7-AC2B-4469-AEC8-BD20C5387961}" type="presOf" srcId="{B008AA96-E24F-40C4-992E-3B33A37186A0}" destId="{B79B8E70-046D-47FE-82D7-81B0A17B25EE}" srcOrd="1" destOrd="0" presId="urn:microsoft.com/office/officeart/2005/8/layout/cycle2"/>
    <dgm:cxn modelId="{E92280CD-9566-4BBE-87F9-5A9036E110B9}" type="presParOf" srcId="{BBBD78DA-C1BA-4D45-BF73-24189BC6193D}" destId="{C271B44C-6CF3-483B-8136-0559B5F7A1D8}" srcOrd="0" destOrd="0" presId="urn:microsoft.com/office/officeart/2005/8/layout/cycle2"/>
    <dgm:cxn modelId="{BFA21150-32F0-43A1-994D-5A61B358725F}" type="presParOf" srcId="{BBBD78DA-C1BA-4D45-BF73-24189BC6193D}" destId="{1BBE5F84-EAB7-4652-B3E0-3FBF014694D4}" srcOrd="1" destOrd="0" presId="urn:microsoft.com/office/officeart/2005/8/layout/cycle2"/>
    <dgm:cxn modelId="{3F84559A-2FE6-401E-A951-E01EF0152377}" type="presParOf" srcId="{1BBE5F84-EAB7-4652-B3E0-3FBF014694D4}" destId="{02CB8BEE-4608-4280-9399-CBB294763CFB}" srcOrd="0" destOrd="0" presId="urn:microsoft.com/office/officeart/2005/8/layout/cycle2"/>
    <dgm:cxn modelId="{270577E2-6393-4A7B-851F-CC5BC29E6BAE}" type="presParOf" srcId="{BBBD78DA-C1BA-4D45-BF73-24189BC6193D}" destId="{32CDE63A-5C16-425F-BA59-7C692E854F1B}" srcOrd="2" destOrd="0" presId="urn:microsoft.com/office/officeart/2005/8/layout/cycle2"/>
    <dgm:cxn modelId="{008641AB-1E90-40C3-BD3C-55E0CFE3B9BD}" type="presParOf" srcId="{BBBD78DA-C1BA-4D45-BF73-24189BC6193D}" destId="{8B5E1171-EC25-47A9-9FF5-155F7D4A7CDB}" srcOrd="3" destOrd="0" presId="urn:microsoft.com/office/officeart/2005/8/layout/cycle2"/>
    <dgm:cxn modelId="{40D57DC3-A9A1-4265-85BC-D6D45A358887}" type="presParOf" srcId="{8B5E1171-EC25-47A9-9FF5-155F7D4A7CDB}" destId="{E74B1207-50D5-4D04-AAE0-CE07A4890E2B}" srcOrd="0" destOrd="0" presId="urn:microsoft.com/office/officeart/2005/8/layout/cycle2"/>
    <dgm:cxn modelId="{7D760F20-74C0-4C9D-8A4D-EB7D0D1ACE47}" type="presParOf" srcId="{BBBD78DA-C1BA-4D45-BF73-24189BC6193D}" destId="{43A58EA8-CCD9-479D-97F7-8399E4B6E77A}" srcOrd="4" destOrd="0" presId="urn:microsoft.com/office/officeart/2005/8/layout/cycle2"/>
    <dgm:cxn modelId="{ED746451-B9BE-4BD9-8FC1-BCF0BD12CBF1}" type="presParOf" srcId="{BBBD78DA-C1BA-4D45-BF73-24189BC6193D}" destId="{E2271ECF-76B3-41F3-84C7-F9900BF78D65}" srcOrd="5" destOrd="0" presId="urn:microsoft.com/office/officeart/2005/8/layout/cycle2"/>
    <dgm:cxn modelId="{08ED1349-1C7E-4F72-ADE2-4F616ED05985}" type="presParOf" srcId="{E2271ECF-76B3-41F3-84C7-F9900BF78D65}" destId="{1CB7EBE9-7B8A-4C40-8D5F-31CE57C31BFA}" srcOrd="0" destOrd="0" presId="urn:microsoft.com/office/officeart/2005/8/layout/cycle2"/>
    <dgm:cxn modelId="{7A0A0DE2-F972-402F-82CE-C634662EAA6A}" type="presParOf" srcId="{BBBD78DA-C1BA-4D45-BF73-24189BC6193D}" destId="{A93A9B95-4225-4B33-8E69-558B18396B64}" srcOrd="6" destOrd="0" presId="urn:microsoft.com/office/officeart/2005/8/layout/cycle2"/>
    <dgm:cxn modelId="{72A6A68E-EF6C-48CD-8021-2E9320B6BFA0}" type="presParOf" srcId="{BBBD78DA-C1BA-4D45-BF73-24189BC6193D}" destId="{40F09340-A5DB-4214-8CB9-127633E7DC8D}" srcOrd="7" destOrd="0" presId="urn:microsoft.com/office/officeart/2005/8/layout/cycle2"/>
    <dgm:cxn modelId="{AF1A3EC8-B147-49B8-B221-847A99A7075D}" type="presParOf" srcId="{40F09340-A5DB-4214-8CB9-127633E7DC8D}" destId="{78C77AD2-4805-46CD-9818-70FD0F673E91}" srcOrd="0" destOrd="0" presId="urn:microsoft.com/office/officeart/2005/8/layout/cycle2"/>
    <dgm:cxn modelId="{C242B55A-C7E8-4B12-A854-ED78639EE2F8}" type="presParOf" srcId="{BBBD78DA-C1BA-4D45-BF73-24189BC6193D}" destId="{0EEF64E3-D263-4AA4-8C72-1936BD5426D5}" srcOrd="8" destOrd="0" presId="urn:microsoft.com/office/officeart/2005/8/layout/cycle2"/>
    <dgm:cxn modelId="{0A4C7378-935F-4E67-8630-0A7CDD7B7C10}" type="presParOf" srcId="{BBBD78DA-C1BA-4D45-BF73-24189BC6193D}" destId="{633973E8-72EB-4CD4-A052-BACF39990C0F}" srcOrd="9" destOrd="0" presId="urn:microsoft.com/office/officeart/2005/8/layout/cycle2"/>
    <dgm:cxn modelId="{63EF2293-0C90-4008-B192-97AC224BBFE5}" type="presParOf" srcId="{633973E8-72EB-4CD4-A052-BACF39990C0F}" destId="{094FA078-13FA-4EFE-8B4D-BF836B7EBC47}" srcOrd="0" destOrd="0" presId="urn:microsoft.com/office/officeart/2005/8/layout/cycle2"/>
    <dgm:cxn modelId="{CD6E1757-83EC-4B60-82AB-C1B32F2A7D06}" type="presParOf" srcId="{BBBD78DA-C1BA-4D45-BF73-24189BC6193D}" destId="{96FA5B3C-598D-4F08-A912-3DA7CCA1B04D}" srcOrd="10" destOrd="0" presId="urn:microsoft.com/office/officeart/2005/8/layout/cycle2"/>
    <dgm:cxn modelId="{A7FDCE05-F65E-444F-8C7B-6A42F86C1B0C}" type="presParOf" srcId="{BBBD78DA-C1BA-4D45-BF73-24189BC6193D}" destId="{1AD39658-B345-4506-936B-DE1A40306E17}" srcOrd="11" destOrd="0" presId="urn:microsoft.com/office/officeart/2005/8/layout/cycle2"/>
    <dgm:cxn modelId="{60BE5385-025C-47AB-B6F9-46B684CAC0D8}" type="presParOf" srcId="{1AD39658-B345-4506-936B-DE1A40306E17}" destId="{B79B8E70-046D-47FE-82D7-81B0A17B25E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AC2F37-6DF6-4565-B656-3E2F3A7F2CA4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DCCF1D-9577-4FBF-8BE1-1CDB78E60A45}">
      <dgm:prSet phldrT="[Text]" custT="1"/>
      <dgm:spPr>
        <a:solidFill>
          <a:srgbClr val="1C4A6E"/>
        </a:solidFill>
      </dgm:spPr>
      <dgm:t>
        <a:bodyPr/>
        <a:lstStyle/>
        <a:p>
          <a:r>
            <a: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SIFT</a:t>
          </a:r>
        </a:p>
      </dgm:t>
    </dgm:pt>
    <dgm:pt modelId="{65DF0C20-0B42-40D7-89A3-53F4E62AFD46}" type="parTrans" cxnId="{05F9B4FB-10F9-4EFF-B9BD-8D00FCA600DF}">
      <dgm:prSet/>
      <dgm:spPr/>
      <dgm:t>
        <a:bodyPr/>
        <a:lstStyle/>
        <a:p>
          <a:endParaRPr lang="en-US"/>
        </a:p>
      </dgm:t>
    </dgm:pt>
    <dgm:pt modelId="{A53EC287-DD72-4098-A54D-EAA03CA0DD73}" type="sibTrans" cxnId="{05F9B4FB-10F9-4EFF-B9BD-8D00FCA600DF}">
      <dgm:prSet/>
      <dgm:spPr/>
      <dgm:t>
        <a:bodyPr/>
        <a:lstStyle/>
        <a:p>
          <a:endParaRPr lang="en-US"/>
        </a:p>
      </dgm:t>
    </dgm:pt>
    <dgm:pt modelId="{67372C9A-36BC-42B7-AFBD-03B06B6ED219}">
      <dgm:prSet phldrT="[Text]" custT="1"/>
      <dgm:spPr/>
      <dgm:t>
        <a:bodyPr/>
        <a:lstStyle/>
        <a:p>
          <a:pPr algn="ctr"/>
          <a:r>
            <a:rPr lang="en-US" sz="2000" b="1" cap="all" baseline="0" dirty="0">
              <a:solidFill>
                <a:srgbClr val="1C4A6E"/>
              </a:solidFill>
            </a:rPr>
            <a:t>STOP</a:t>
          </a:r>
        </a:p>
      </dgm:t>
    </dgm:pt>
    <dgm:pt modelId="{D938776B-4A83-47EE-A72F-67682CA81E56}" type="parTrans" cxnId="{D467F018-419E-420F-ACD7-F423A016E5B3}">
      <dgm:prSet/>
      <dgm:spPr/>
      <dgm:t>
        <a:bodyPr/>
        <a:lstStyle/>
        <a:p>
          <a:endParaRPr lang="en-US"/>
        </a:p>
      </dgm:t>
    </dgm:pt>
    <dgm:pt modelId="{10925017-7269-48E9-A9CA-8250D2E9B149}" type="sibTrans" cxnId="{D467F018-419E-420F-ACD7-F423A016E5B3}">
      <dgm:prSet/>
      <dgm:spPr/>
      <dgm:t>
        <a:bodyPr/>
        <a:lstStyle/>
        <a:p>
          <a:endParaRPr lang="en-US"/>
        </a:p>
      </dgm:t>
    </dgm:pt>
    <dgm:pt modelId="{3F2EAAE8-BAA5-401A-8B12-35628A35A0FB}">
      <dgm:prSet phldrT="[Text]" custT="1"/>
      <dgm:spPr/>
      <dgm:t>
        <a:bodyPr/>
        <a:lstStyle/>
        <a:p>
          <a:pPr algn="ctr"/>
          <a:r>
            <a:rPr lang="en-US" sz="2000" b="1" cap="all" baseline="0" dirty="0">
              <a:solidFill>
                <a:srgbClr val="1C4A6E"/>
              </a:solidFill>
            </a:rPr>
            <a:t>Investigate the Source</a:t>
          </a:r>
          <a:endParaRPr lang="en-US" sz="2000" cap="all" baseline="0" dirty="0">
            <a:solidFill>
              <a:srgbClr val="1C4A6E"/>
            </a:solidFill>
          </a:endParaRPr>
        </a:p>
      </dgm:t>
    </dgm:pt>
    <dgm:pt modelId="{52431DAE-0FEA-4C96-A975-06A3FB20B040}" type="parTrans" cxnId="{AB53C667-6904-46F2-8535-682D18145352}">
      <dgm:prSet/>
      <dgm:spPr/>
      <dgm:t>
        <a:bodyPr/>
        <a:lstStyle/>
        <a:p>
          <a:endParaRPr lang="en-US"/>
        </a:p>
      </dgm:t>
    </dgm:pt>
    <dgm:pt modelId="{A3838CF4-F4DA-4DCC-B1F2-9544635F40E2}" type="sibTrans" cxnId="{AB53C667-6904-46F2-8535-682D18145352}">
      <dgm:prSet/>
      <dgm:spPr/>
      <dgm:t>
        <a:bodyPr/>
        <a:lstStyle/>
        <a:p>
          <a:endParaRPr lang="en-US"/>
        </a:p>
      </dgm:t>
    </dgm:pt>
    <dgm:pt modelId="{474A351F-C0EF-4311-8520-7C60E6E5F700}">
      <dgm:prSet phldrT="[Text]" custT="1"/>
      <dgm:spPr/>
      <dgm:t>
        <a:bodyPr/>
        <a:lstStyle/>
        <a:p>
          <a:pPr algn="ctr"/>
          <a:r>
            <a:rPr lang="en-US" sz="2000" b="1" cap="all" baseline="0" dirty="0">
              <a:solidFill>
                <a:srgbClr val="1C4A6E"/>
              </a:solidFill>
            </a:rPr>
            <a:t>Find trusted coverage</a:t>
          </a:r>
          <a:endParaRPr lang="en-US" sz="2000" cap="all" baseline="0" dirty="0">
            <a:solidFill>
              <a:srgbClr val="1C4A6E"/>
            </a:solidFill>
          </a:endParaRPr>
        </a:p>
      </dgm:t>
    </dgm:pt>
    <dgm:pt modelId="{661DE7C4-8D0D-4E35-BAF4-0CEA8DF52D5E}" type="parTrans" cxnId="{6A3816EA-42FD-4A92-8F1F-E5C0A0E5823E}">
      <dgm:prSet/>
      <dgm:spPr/>
      <dgm:t>
        <a:bodyPr/>
        <a:lstStyle/>
        <a:p>
          <a:endParaRPr lang="en-US"/>
        </a:p>
      </dgm:t>
    </dgm:pt>
    <dgm:pt modelId="{82EFF865-01FE-4679-AE9C-3019ECE287BB}" type="sibTrans" cxnId="{6A3816EA-42FD-4A92-8F1F-E5C0A0E5823E}">
      <dgm:prSet/>
      <dgm:spPr/>
      <dgm:t>
        <a:bodyPr/>
        <a:lstStyle/>
        <a:p>
          <a:endParaRPr lang="en-US"/>
        </a:p>
      </dgm:t>
    </dgm:pt>
    <dgm:pt modelId="{0D87122C-B45B-414D-A2AE-2160624A26C3}">
      <dgm:prSet phldrT="[Text]" custT="1"/>
      <dgm:spPr/>
      <dgm:t>
        <a:bodyPr/>
        <a:lstStyle/>
        <a:p>
          <a:pPr algn="ctr"/>
          <a:r>
            <a:rPr lang="en-US" sz="2000" b="1" cap="all" baseline="0" dirty="0">
              <a:solidFill>
                <a:srgbClr val="1C4A6E"/>
              </a:solidFill>
            </a:rPr>
            <a:t>Trace claims, quotes, and media back to the original context</a:t>
          </a:r>
          <a:endParaRPr lang="en-US" sz="2000" cap="all" baseline="0" dirty="0">
            <a:solidFill>
              <a:srgbClr val="1C4A6E"/>
            </a:solidFill>
          </a:endParaRPr>
        </a:p>
      </dgm:t>
    </dgm:pt>
    <dgm:pt modelId="{9B12E048-97E3-4559-8B9E-440EE0600D8D}" type="parTrans" cxnId="{10247653-76BF-4E23-BAB0-B83B7D684FA7}">
      <dgm:prSet/>
      <dgm:spPr/>
      <dgm:t>
        <a:bodyPr/>
        <a:lstStyle/>
        <a:p>
          <a:endParaRPr lang="en-US"/>
        </a:p>
      </dgm:t>
    </dgm:pt>
    <dgm:pt modelId="{8AB56A4E-8B4D-4A32-B1B0-A0F0B2D0FAE3}" type="sibTrans" cxnId="{10247653-76BF-4E23-BAB0-B83B7D684FA7}">
      <dgm:prSet/>
      <dgm:spPr/>
      <dgm:t>
        <a:bodyPr/>
        <a:lstStyle/>
        <a:p>
          <a:endParaRPr lang="en-US"/>
        </a:p>
      </dgm:t>
    </dgm:pt>
    <dgm:pt modelId="{BBC5FDC6-FA97-4889-811E-562E53E3C1DD}" type="pres">
      <dgm:prSet presAssocID="{B1AC2F37-6DF6-4565-B656-3E2F3A7F2CA4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F5F4E892-9CCA-405A-95B4-AB5DAA972AA5}" type="pres">
      <dgm:prSet presAssocID="{23DCCF1D-9577-4FBF-8BE1-1CDB78E60A45}" presName="Parent" presStyleLbl="node1" presStyleIdx="0" presStyleCnt="2">
        <dgm:presLayoutVars>
          <dgm:chMax val="4"/>
          <dgm:chPref val="3"/>
        </dgm:presLayoutVars>
      </dgm:prSet>
      <dgm:spPr/>
    </dgm:pt>
    <dgm:pt modelId="{0672E6BC-DE26-45DA-B00A-9E77CFB27C15}" type="pres">
      <dgm:prSet presAssocID="{67372C9A-36BC-42B7-AFBD-03B06B6ED219}" presName="Accent" presStyleLbl="node1" presStyleIdx="1" presStyleCnt="2"/>
      <dgm:spPr>
        <a:solidFill>
          <a:schemeClr val="bg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ED79B3E4-7461-424D-8C4E-03FE3A688A88}" type="pres">
      <dgm:prSet presAssocID="{67372C9A-36BC-42B7-AFBD-03B06B6ED219}" presName="Image1" presStyleLbl="fgImgPlace1" presStyleIdx="0" presStyleCnt="4"/>
      <dgm:spPr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1F32501E-7E03-4AD5-BE95-64D501C34631}" type="pres">
      <dgm:prSet presAssocID="{67372C9A-36BC-42B7-AFBD-03B06B6ED219}" presName="Child1" presStyleLbl="revTx" presStyleIdx="0" presStyleCnt="4" custLinFactNeighborX="-33310" custLinFactNeighborY="-5017">
        <dgm:presLayoutVars>
          <dgm:chMax val="0"/>
          <dgm:chPref val="0"/>
          <dgm:bulletEnabled val="1"/>
        </dgm:presLayoutVars>
      </dgm:prSet>
      <dgm:spPr/>
    </dgm:pt>
    <dgm:pt modelId="{42C88035-D70E-4333-9BCB-1F752F921EF8}" type="pres">
      <dgm:prSet presAssocID="{3F2EAAE8-BAA5-401A-8B12-35628A35A0FB}" presName="Image2" presStyleCnt="0"/>
      <dgm:spPr/>
    </dgm:pt>
    <dgm:pt modelId="{59AC3A4E-266D-47CD-9D80-23E13842D126}" type="pres">
      <dgm:prSet presAssocID="{3F2EAAE8-BAA5-401A-8B12-35628A35A0FB}" presName="Image" presStyleLbl="fgImgPlace1" presStyleIdx="1" presStyleCnt="4"/>
      <dgm:spPr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tective"/>
        </a:ext>
      </dgm:extLst>
    </dgm:pt>
    <dgm:pt modelId="{9577353A-AC1B-4AE1-8D8C-28A2ABA6C1AB}" type="pres">
      <dgm:prSet presAssocID="{3F2EAAE8-BAA5-401A-8B12-35628A35A0FB}" presName="Child2" presStyleLbl="revTx" presStyleIdx="1" presStyleCnt="4" custLinFactNeighborX="-18350" custLinFactNeighborY="-4609">
        <dgm:presLayoutVars>
          <dgm:chMax val="0"/>
          <dgm:chPref val="0"/>
          <dgm:bulletEnabled val="1"/>
        </dgm:presLayoutVars>
      </dgm:prSet>
      <dgm:spPr/>
    </dgm:pt>
    <dgm:pt modelId="{3593DA73-4B69-44CF-9E15-CF5DF06DCE93}" type="pres">
      <dgm:prSet presAssocID="{474A351F-C0EF-4311-8520-7C60E6E5F700}" presName="Image3" presStyleCnt="0"/>
      <dgm:spPr/>
    </dgm:pt>
    <dgm:pt modelId="{7B3FD3B8-BD81-451C-B523-D7067E4061BF}" type="pres">
      <dgm:prSet presAssocID="{474A351F-C0EF-4311-8520-7C60E6E5F700}" presName="Image" presStyleLbl="fgImgPlace1" presStyleIdx="2" presStyleCnt="4"/>
      <dgm:spPr>
        <a:blipFill>
          <a:blip xmlns:r="http://schemas.openxmlformats.org/officeDocument/2006/relationships"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9CDF47F1-5932-4E3F-878A-D985355408EA}" type="pres">
      <dgm:prSet presAssocID="{474A351F-C0EF-4311-8520-7C60E6E5F700}" presName="Child3" presStyleLbl="revTx" presStyleIdx="2" presStyleCnt="4" custScaleX="90909" custScaleY="90909" custLinFactNeighborX="-17199" custLinFactNeighborY="-11087">
        <dgm:presLayoutVars>
          <dgm:chMax val="0"/>
          <dgm:chPref val="0"/>
          <dgm:bulletEnabled val="1"/>
        </dgm:presLayoutVars>
      </dgm:prSet>
      <dgm:spPr/>
    </dgm:pt>
    <dgm:pt modelId="{A945A6FC-D929-4F03-934B-1CFAA2186C44}" type="pres">
      <dgm:prSet presAssocID="{0D87122C-B45B-414D-A2AE-2160624A26C3}" presName="Image4" presStyleCnt="0"/>
      <dgm:spPr/>
    </dgm:pt>
    <dgm:pt modelId="{6CD77BC1-C8A2-4D0C-90BC-268D400FF935}" type="pres">
      <dgm:prSet presAssocID="{0D87122C-B45B-414D-A2AE-2160624A26C3}" presName="Image" presStyleLbl="fgImgPlace1" presStyleIdx="3" presStyleCnt="4"/>
      <dgm:spPr>
        <a:blipFill>
          <a:blip xmlns:r="http://schemas.openxmlformats.org/officeDocument/2006/relationships"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5E594846-1072-4E1C-B7B4-55E1CD3E505F}" type="pres">
      <dgm:prSet presAssocID="{0D87122C-B45B-414D-A2AE-2160624A26C3}" presName="Child4" presStyleLbl="revTx" presStyleIdx="3" presStyleCnt="4" custScaleX="151375" custScaleY="70628" custLinFactNeighborX="25492" custLinFactNeighborY="8721">
        <dgm:presLayoutVars>
          <dgm:chMax val="0"/>
          <dgm:chPref val="0"/>
          <dgm:bulletEnabled val="1"/>
        </dgm:presLayoutVars>
      </dgm:prSet>
      <dgm:spPr/>
    </dgm:pt>
  </dgm:ptLst>
  <dgm:cxnLst>
    <dgm:cxn modelId="{D467F018-419E-420F-ACD7-F423A016E5B3}" srcId="{23DCCF1D-9577-4FBF-8BE1-1CDB78E60A45}" destId="{67372C9A-36BC-42B7-AFBD-03B06B6ED219}" srcOrd="0" destOrd="0" parTransId="{D938776B-4A83-47EE-A72F-67682CA81E56}" sibTransId="{10925017-7269-48E9-A9CA-8250D2E9B149}"/>
    <dgm:cxn modelId="{AB53C667-6904-46F2-8535-682D18145352}" srcId="{23DCCF1D-9577-4FBF-8BE1-1CDB78E60A45}" destId="{3F2EAAE8-BAA5-401A-8B12-35628A35A0FB}" srcOrd="1" destOrd="0" parTransId="{52431DAE-0FEA-4C96-A975-06A3FB20B040}" sibTransId="{A3838CF4-F4DA-4DCC-B1F2-9544635F40E2}"/>
    <dgm:cxn modelId="{F85DC54C-A3AF-483F-8A7C-39FBF2C38EEA}" type="presOf" srcId="{23DCCF1D-9577-4FBF-8BE1-1CDB78E60A45}" destId="{F5F4E892-9CCA-405A-95B4-AB5DAA972AA5}" srcOrd="0" destOrd="0" presId="urn:microsoft.com/office/officeart/2011/layout/RadialPictureList"/>
    <dgm:cxn modelId="{10247653-76BF-4E23-BAB0-B83B7D684FA7}" srcId="{23DCCF1D-9577-4FBF-8BE1-1CDB78E60A45}" destId="{0D87122C-B45B-414D-A2AE-2160624A26C3}" srcOrd="3" destOrd="0" parTransId="{9B12E048-97E3-4559-8B9E-440EE0600D8D}" sibTransId="{8AB56A4E-8B4D-4A32-B1B0-A0F0B2D0FAE3}"/>
    <dgm:cxn modelId="{8488A874-D3D4-4BB4-926E-4DA474D73FCD}" type="presOf" srcId="{0D87122C-B45B-414D-A2AE-2160624A26C3}" destId="{5E594846-1072-4E1C-B7B4-55E1CD3E505F}" srcOrd="0" destOrd="0" presId="urn:microsoft.com/office/officeart/2011/layout/RadialPictureList"/>
    <dgm:cxn modelId="{930A569A-8F2F-4A66-B42E-B620CA797CD1}" type="presOf" srcId="{474A351F-C0EF-4311-8520-7C60E6E5F700}" destId="{9CDF47F1-5932-4E3F-878A-D985355408EA}" srcOrd="0" destOrd="0" presId="urn:microsoft.com/office/officeart/2011/layout/RadialPictureList"/>
    <dgm:cxn modelId="{0B2AE09F-8A72-4081-95CE-22097594DC10}" type="presOf" srcId="{67372C9A-36BC-42B7-AFBD-03B06B6ED219}" destId="{1F32501E-7E03-4AD5-BE95-64D501C34631}" srcOrd="0" destOrd="0" presId="urn:microsoft.com/office/officeart/2011/layout/RadialPictureList"/>
    <dgm:cxn modelId="{C7DA1AA2-D5CC-487D-807E-DBA1EBCD9CFA}" type="presOf" srcId="{B1AC2F37-6DF6-4565-B656-3E2F3A7F2CA4}" destId="{BBC5FDC6-FA97-4889-811E-562E53E3C1DD}" srcOrd="0" destOrd="0" presId="urn:microsoft.com/office/officeart/2011/layout/RadialPictureList"/>
    <dgm:cxn modelId="{6A3816EA-42FD-4A92-8F1F-E5C0A0E5823E}" srcId="{23DCCF1D-9577-4FBF-8BE1-1CDB78E60A45}" destId="{474A351F-C0EF-4311-8520-7C60E6E5F700}" srcOrd="2" destOrd="0" parTransId="{661DE7C4-8D0D-4E35-BAF4-0CEA8DF52D5E}" sibTransId="{82EFF865-01FE-4679-AE9C-3019ECE287BB}"/>
    <dgm:cxn modelId="{EBDA60F9-38F5-439E-83E1-A94D081969DC}" type="presOf" srcId="{3F2EAAE8-BAA5-401A-8B12-35628A35A0FB}" destId="{9577353A-AC1B-4AE1-8D8C-28A2ABA6C1AB}" srcOrd="0" destOrd="0" presId="urn:microsoft.com/office/officeart/2011/layout/RadialPictureList"/>
    <dgm:cxn modelId="{05F9B4FB-10F9-4EFF-B9BD-8D00FCA600DF}" srcId="{B1AC2F37-6DF6-4565-B656-3E2F3A7F2CA4}" destId="{23DCCF1D-9577-4FBF-8BE1-1CDB78E60A45}" srcOrd="0" destOrd="0" parTransId="{65DF0C20-0B42-40D7-89A3-53F4E62AFD46}" sibTransId="{A53EC287-DD72-4098-A54D-EAA03CA0DD73}"/>
    <dgm:cxn modelId="{A4BCA840-92E8-410D-A4FE-DA785A035F09}" type="presParOf" srcId="{BBC5FDC6-FA97-4889-811E-562E53E3C1DD}" destId="{F5F4E892-9CCA-405A-95B4-AB5DAA972AA5}" srcOrd="0" destOrd="0" presId="urn:microsoft.com/office/officeart/2011/layout/RadialPictureList"/>
    <dgm:cxn modelId="{85EBF352-9760-47C0-8560-4BD09178FC23}" type="presParOf" srcId="{BBC5FDC6-FA97-4889-811E-562E53E3C1DD}" destId="{0672E6BC-DE26-45DA-B00A-9E77CFB27C15}" srcOrd="1" destOrd="0" presId="urn:microsoft.com/office/officeart/2011/layout/RadialPictureList"/>
    <dgm:cxn modelId="{12ECAFC4-8CB5-4222-BCFB-5BD2EF5C84BB}" type="presParOf" srcId="{BBC5FDC6-FA97-4889-811E-562E53E3C1DD}" destId="{ED79B3E4-7461-424D-8C4E-03FE3A688A88}" srcOrd="2" destOrd="0" presId="urn:microsoft.com/office/officeart/2011/layout/RadialPictureList"/>
    <dgm:cxn modelId="{6A6433AC-DBB5-41A0-831C-4DE0886CE5AD}" type="presParOf" srcId="{BBC5FDC6-FA97-4889-811E-562E53E3C1DD}" destId="{1F32501E-7E03-4AD5-BE95-64D501C34631}" srcOrd="3" destOrd="0" presId="urn:microsoft.com/office/officeart/2011/layout/RadialPictureList"/>
    <dgm:cxn modelId="{A6473C36-CD25-468B-BD67-972AA9ECEDDB}" type="presParOf" srcId="{BBC5FDC6-FA97-4889-811E-562E53E3C1DD}" destId="{42C88035-D70E-4333-9BCB-1F752F921EF8}" srcOrd="4" destOrd="0" presId="urn:microsoft.com/office/officeart/2011/layout/RadialPictureList"/>
    <dgm:cxn modelId="{6795178B-ECD3-4C17-B4ED-9A02F01B5986}" type="presParOf" srcId="{42C88035-D70E-4333-9BCB-1F752F921EF8}" destId="{59AC3A4E-266D-47CD-9D80-23E13842D126}" srcOrd="0" destOrd="0" presId="urn:microsoft.com/office/officeart/2011/layout/RadialPictureList"/>
    <dgm:cxn modelId="{EEC4D581-DC93-4C53-BAD0-CB1E5F5831C8}" type="presParOf" srcId="{BBC5FDC6-FA97-4889-811E-562E53E3C1DD}" destId="{9577353A-AC1B-4AE1-8D8C-28A2ABA6C1AB}" srcOrd="5" destOrd="0" presId="urn:microsoft.com/office/officeart/2011/layout/RadialPictureList"/>
    <dgm:cxn modelId="{A325569E-A807-4AC5-998B-6609DE199FD1}" type="presParOf" srcId="{BBC5FDC6-FA97-4889-811E-562E53E3C1DD}" destId="{3593DA73-4B69-44CF-9E15-CF5DF06DCE93}" srcOrd="6" destOrd="0" presId="urn:microsoft.com/office/officeart/2011/layout/RadialPictureList"/>
    <dgm:cxn modelId="{2D6D3E2D-1EA0-466C-8AB4-A0C7C7EAFCC3}" type="presParOf" srcId="{3593DA73-4B69-44CF-9E15-CF5DF06DCE93}" destId="{7B3FD3B8-BD81-451C-B523-D7067E4061BF}" srcOrd="0" destOrd="0" presId="urn:microsoft.com/office/officeart/2011/layout/RadialPictureList"/>
    <dgm:cxn modelId="{5DA89F80-23D5-441B-818E-3FC767AA0847}" type="presParOf" srcId="{BBC5FDC6-FA97-4889-811E-562E53E3C1DD}" destId="{9CDF47F1-5932-4E3F-878A-D985355408EA}" srcOrd="7" destOrd="0" presId="urn:microsoft.com/office/officeart/2011/layout/RadialPictureList"/>
    <dgm:cxn modelId="{E95CA8BB-AD35-4EDD-8E29-554258822D54}" type="presParOf" srcId="{BBC5FDC6-FA97-4889-811E-562E53E3C1DD}" destId="{A945A6FC-D929-4F03-934B-1CFAA2186C44}" srcOrd="8" destOrd="0" presId="urn:microsoft.com/office/officeart/2011/layout/RadialPictureList"/>
    <dgm:cxn modelId="{B85FDB6E-8345-41AF-9170-A33C4FA3CDE6}" type="presParOf" srcId="{A945A6FC-D929-4F03-934B-1CFAA2186C44}" destId="{6CD77BC1-C8A2-4D0C-90BC-268D400FF935}" srcOrd="0" destOrd="0" presId="urn:microsoft.com/office/officeart/2011/layout/RadialPictureList"/>
    <dgm:cxn modelId="{56D1FA24-331A-48E8-9D86-4BC9A0F8401F}" type="presParOf" srcId="{BBC5FDC6-FA97-4889-811E-562E53E3C1DD}" destId="{5E594846-1072-4E1C-B7B4-55E1CD3E505F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E6F78C-D321-4149-B141-F5EB522480AF}" type="doc">
      <dgm:prSet loTypeId="urn:microsoft.com/office/officeart/2005/8/layout/vList3" loCatId="picture" qsTypeId="urn:microsoft.com/office/officeart/2005/8/quickstyle/simple5" qsCatId="simple" csTypeId="urn:microsoft.com/office/officeart/2005/8/colors/accent1_2" csCatId="accent1" phldr="1"/>
      <dgm:spPr/>
    </dgm:pt>
    <dgm:pt modelId="{EC85DF2E-44FD-4BE6-AF0E-A141615A308F}">
      <dgm:prSet phldrT="[Text]" custT="1"/>
      <dgm:spPr>
        <a:solidFill>
          <a:srgbClr val="1C4A6E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en-US" sz="1600" dirty="0"/>
            <a:t>Steven Hunt, Illinois State University</a:t>
          </a:r>
        </a:p>
        <a:p>
          <a:pPr algn="l">
            <a:spcAft>
              <a:spcPts val="0"/>
            </a:spcAft>
          </a:pPr>
          <a:r>
            <a:rPr lang="en-US" sz="1600" i="1" dirty="0"/>
            <a:t>Political engagement, Engaged Campus Study</a:t>
          </a:r>
        </a:p>
      </dgm:t>
    </dgm:pt>
    <dgm:pt modelId="{616DC3BB-FED3-4E4B-95D9-51D0B44827D5}" type="parTrans" cxnId="{68173343-730F-425F-9DB7-757734491EF1}">
      <dgm:prSet/>
      <dgm:spPr/>
      <dgm:t>
        <a:bodyPr/>
        <a:lstStyle/>
        <a:p>
          <a:endParaRPr lang="en-US" sz="1600"/>
        </a:p>
      </dgm:t>
    </dgm:pt>
    <dgm:pt modelId="{E9292782-AE92-4B12-84E2-FFC3F96915D9}" type="sibTrans" cxnId="{68173343-730F-425F-9DB7-757734491EF1}">
      <dgm:prSet/>
      <dgm:spPr/>
      <dgm:t>
        <a:bodyPr/>
        <a:lstStyle/>
        <a:p>
          <a:endParaRPr lang="en-US" sz="1600"/>
        </a:p>
      </dgm:t>
    </dgm:pt>
    <dgm:pt modelId="{6752BDAB-1C08-4FD3-BD9D-11A4CF3CF919}">
      <dgm:prSet phldrT="[Text]" custT="1"/>
      <dgm:spPr>
        <a:solidFill>
          <a:srgbClr val="1C4A6E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en-US" sz="1600" dirty="0"/>
            <a:t>Leah Murray, Weber State</a:t>
          </a:r>
        </a:p>
        <a:p>
          <a:pPr algn="l">
            <a:spcAft>
              <a:spcPts val="0"/>
            </a:spcAft>
          </a:pPr>
          <a:r>
            <a:rPr lang="en-US" sz="1600" i="1" dirty="0"/>
            <a:t>Engaged Campus Study, Political Ideology</a:t>
          </a:r>
        </a:p>
      </dgm:t>
    </dgm:pt>
    <dgm:pt modelId="{43A9DE9C-E6BA-491E-B168-A46180D2B817}" type="parTrans" cxnId="{B250B3AA-0ABF-4A7A-8E38-A8CBD9DB7DE3}">
      <dgm:prSet/>
      <dgm:spPr/>
      <dgm:t>
        <a:bodyPr/>
        <a:lstStyle/>
        <a:p>
          <a:endParaRPr lang="en-US" sz="1600"/>
        </a:p>
      </dgm:t>
    </dgm:pt>
    <dgm:pt modelId="{DBDBD088-07A2-4AFC-B1DC-7FB4822B0034}" type="sibTrans" cxnId="{B250B3AA-0ABF-4A7A-8E38-A8CBD9DB7DE3}">
      <dgm:prSet/>
      <dgm:spPr/>
      <dgm:t>
        <a:bodyPr/>
        <a:lstStyle/>
        <a:p>
          <a:endParaRPr lang="en-US" sz="1600"/>
        </a:p>
      </dgm:t>
    </dgm:pt>
    <dgm:pt modelId="{FDEA2425-80C9-4C3A-8149-DBD4D69CD084}">
      <dgm:prSet phldrT="[Text]" custT="1"/>
      <dgm:spPr>
        <a:solidFill>
          <a:srgbClr val="1C4A6E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en-US" sz="1600" dirty="0"/>
            <a:t>David Hoffman, University of Maryland, Baltimore County</a:t>
          </a:r>
        </a:p>
        <a:p>
          <a:pPr algn="l">
            <a:spcAft>
              <a:spcPts val="0"/>
            </a:spcAft>
          </a:pPr>
          <a:r>
            <a:rPr lang="en-US" sz="1600" i="1" dirty="0"/>
            <a:t>Building a theory of change</a:t>
          </a:r>
        </a:p>
      </dgm:t>
    </dgm:pt>
    <dgm:pt modelId="{C38B8A38-9BA6-4408-B20D-7355AFE9E3D0}" type="parTrans" cxnId="{4A92134C-C9A1-4C15-BA18-E6C87DD7319E}">
      <dgm:prSet/>
      <dgm:spPr/>
      <dgm:t>
        <a:bodyPr/>
        <a:lstStyle/>
        <a:p>
          <a:endParaRPr lang="en-US" sz="1600"/>
        </a:p>
      </dgm:t>
    </dgm:pt>
    <dgm:pt modelId="{37E6E0E0-D261-4B3C-8A5C-8A48EF800C04}" type="sibTrans" cxnId="{4A92134C-C9A1-4C15-BA18-E6C87DD7319E}">
      <dgm:prSet/>
      <dgm:spPr/>
      <dgm:t>
        <a:bodyPr/>
        <a:lstStyle/>
        <a:p>
          <a:endParaRPr lang="en-US" sz="1600"/>
        </a:p>
      </dgm:t>
    </dgm:pt>
    <dgm:pt modelId="{C5179066-D0BC-42C2-807F-CCAC07086C61}">
      <dgm:prSet phldrT="[Text]" custT="1"/>
      <dgm:spPr>
        <a:solidFill>
          <a:srgbClr val="1C4A6E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en-US" sz="1600" dirty="0"/>
            <a:t>Morgan Lewing, Texas A&amp;M University-Central Texas</a:t>
          </a:r>
        </a:p>
        <a:p>
          <a:pPr algn="l">
            <a:spcAft>
              <a:spcPts val="0"/>
            </a:spcAft>
          </a:pPr>
          <a:r>
            <a:rPr lang="en-US" sz="1600" i="1" dirty="0"/>
            <a:t>Faculty development around civic learning and engagement</a:t>
          </a:r>
        </a:p>
      </dgm:t>
    </dgm:pt>
    <dgm:pt modelId="{93CEAD2F-58C6-491C-B6EE-8876F0BEFB69}" type="parTrans" cxnId="{6A474AD4-5091-4902-AEE9-ADA64AD049C8}">
      <dgm:prSet/>
      <dgm:spPr/>
      <dgm:t>
        <a:bodyPr/>
        <a:lstStyle/>
        <a:p>
          <a:endParaRPr lang="en-US" sz="1600"/>
        </a:p>
      </dgm:t>
    </dgm:pt>
    <dgm:pt modelId="{64CA2DB1-51F7-439B-92CD-F9D3A744AF1D}" type="sibTrans" cxnId="{6A474AD4-5091-4902-AEE9-ADA64AD049C8}">
      <dgm:prSet/>
      <dgm:spPr/>
      <dgm:t>
        <a:bodyPr/>
        <a:lstStyle/>
        <a:p>
          <a:endParaRPr lang="en-US" sz="1600"/>
        </a:p>
      </dgm:t>
    </dgm:pt>
    <dgm:pt modelId="{B2B36D82-B1A6-44A3-A334-3439D9BDAA22}">
      <dgm:prSet phldrT="[Text]" custT="1"/>
      <dgm:spPr>
        <a:solidFill>
          <a:srgbClr val="1C4A6E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en-US" sz="1600" dirty="0"/>
            <a:t>Molly Kerby, Western Kentucky University</a:t>
          </a:r>
        </a:p>
        <a:p>
          <a:pPr algn="l">
            <a:spcAft>
              <a:spcPts val="0"/>
            </a:spcAft>
          </a:pPr>
          <a:r>
            <a:rPr lang="en-US" sz="1600" i="1" dirty="0"/>
            <a:t>Civic assessment</a:t>
          </a:r>
        </a:p>
      </dgm:t>
    </dgm:pt>
    <dgm:pt modelId="{6CBE82C7-F7F2-471F-A845-33F9679F9248}" type="parTrans" cxnId="{FEC7B810-EEDB-4D40-A38E-4294DEAB47DC}">
      <dgm:prSet/>
      <dgm:spPr/>
      <dgm:t>
        <a:bodyPr/>
        <a:lstStyle/>
        <a:p>
          <a:endParaRPr lang="en-US" sz="1600"/>
        </a:p>
      </dgm:t>
    </dgm:pt>
    <dgm:pt modelId="{C6E7611A-3A18-4487-911B-D25CC9F70418}" type="sibTrans" cxnId="{FEC7B810-EEDB-4D40-A38E-4294DEAB47DC}">
      <dgm:prSet/>
      <dgm:spPr/>
      <dgm:t>
        <a:bodyPr/>
        <a:lstStyle/>
        <a:p>
          <a:endParaRPr lang="en-US" sz="1600"/>
        </a:p>
      </dgm:t>
    </dgm:pt>
    <dgm:pt modelId="{774E4A06-C268-42AE-953C-FEF62DD57769}">
      <dgm:prSet phldrT="[Text]" custT="1"/>
      <dgm:spPr>
        <a:solidFill>
          <a:srgbClr val="1C4A6E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en-US" sz="1600" dirty="0"/>
            <a:t>Mike Caulfield, Washington State University Vancouver</a:t>
          </a:r>
        </a:p>
        <a:p>
          <a:pPr algn="l">
            <a:spcAft>
              <a:spcPts val="0"/>
            </a:spcAft>
          </a:pPr>
          <a:r>
            <a:rPr lang="en-US" sz="1600" i="1" dirty="0"/>
            <a:t>Digital polarization</a:t>
          </a:r>
        </a:p>
      </dgm:t>
    </dgm:pt>
    <dgm:pt modelId="{0C3B8B9E-338E-4040-88BD-0B3994310AC7}" type="sibTrans" cxnId="{FC43847B-FF78-4181-95A8-D20EA57AE218}">
      <dgm:prSet/>
      <dgm:spPr/>
      <dgm:t>
        <a:bodyPr/>
        <a:lstStyle/>
        <a:p>
          <a:endParaRPr lang="en-US" sz="1600"/>
        </a:p>
      </dgm:t>
    </dgm:pt>
    <dgm:pt modelId="{6617EF88-5E91-41E2-97A7-D631E856C418}" type="parTrans" cxnId="{FC43847B-FF78-4181-95A8-D20EA57AE218}">
      <dgm:prSet/>
      <dgm:spPr/>
      <dgm:t>
        <a:bodyPr/>
        <a:lstStyle/>
        <a:p>
          <a:endParaRPr lang="en-US" sz="1600"/>
        </a:p>
      </dgm:t>
    </dgm:pt>
    <dgm:pt modelId="{9F0DE9AB-4276-450B-85A8-73242934BC09}" type="pres">
      <dgm:prSet presAssocID="{AAE6F78C-D321-4149-B141-F5EB522480AF}" presName="linearFlow" presStyleCnt="0">
        <dgm:presLayoutVars>
          <dgm:dir/>
          <dgm:resizeHandles val="exact"/>
        </dgm:presLayoutVars>
      </dgm:prSet>
      <dgm:spPr/>
    </dgm:pt>
    <dgm:pt modelId="{AEED2379-F42A-48EA-9EBE-E3FC6BA0A234}" type="pres">
      <dgm:prSet presAssocID="{EC85DF2E-44FD-4BE6-AF0E-A141615A308F}" presName="composite" presStyleCnt="0"/>
      <dgm:spPr/>
    </dgm:pt>
    <dgm:pt modelId="{98CBFED1-1D0C-49A3-99D5-C2BC8E1501D0}" type="pres">
      <dgm:prSet presAssocID="{EC85DF2E-44FD-4BE6-AF0E-A141615A308F}" presName="imgShp" presStyleLbl="fgImgPlace1" presStyleIdx="0" presStyleCnt="6" custLinFactNeighborX="-876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Stephen Hunt">
            <a:extLst>
              <a:ext uri="{FF2B5EF4-FFF2-40B4-BE49-F238E27FC236}">
                <a16:creationId xmlns:a16="http://schemas.microsoft.com/office/drawing/2014/main" id="{79A826D7-1E0E-4A07-B405-BDF32FBFD3BE}"/>
              </a:ext>
            </a:extLst>
          </dgm14:cNvPr>
        </a:ext>
      </dgm:extLst>
    </dgm:pt>
    <dgm:pt modelId="{B03D724F-A8B6-40DD-9D32-0830C981E9EE}" type="pres">
      <dgm:prSet presAssocID="{EC85DF2E-44FD-4BE6-AF0E-A141615A308F}" presName="txShp" presStyleLbl="node1" presStyleIdx="0" presStyleCnt="6" custScaleX="107468">
        <dgm:presLayoutVars>
          <dgm:bulletEnabled val="1"/>
        </dgm:presLayoutVars>
      </dgm:prSet>
      <dgm:spPr>
        <a:prstGeom prst="round2DiagRect">
          <a:avLst/>
        </a:prstGeom>
      </dgm:spPr>
    </dgm:pt>
    <dgm:pt modelId="{7A19E52C-34CD-4572-8037-B263DBF9C240}" type="pres">
      <dgm:prSet presAssocID="{E9292782-AE92-4B12-84E2-FFC3F96915D9}" presName="spacing" presStyleCnt="0"/>
      <dgm:spPr/>
    </dgm:pt>
    <dgm:pt modelId="{65E9CF0A-80DA-4FFA-A4FE-D52633F9553A}" type="pres">
      <dgm:prSet presAssocID="{6752BDAB-1C08-4FD3-BD9D-11A4CF3CF919}" presName="composite" presStyleCnt="0"/>
      <dgm:spPr/>
    </dgm:pt>
    <dgm:pt modelId="{08784EDA-564E-4138-BFA1-1D259768F8D9}" type="pres">
      <dgm:prSet presAssocID="{6752BDAB-1C08-4FD3-BD9D-11A4CF3CF919}" presName="imgShp" presStyleLbl="fgImgPlace1" presStyleIdx="1" presStyleCnt="6" custLinFactNeighborX="-876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Leah Murray">
            <a:extLst>
              <a:ext uri="{FF2B5EF4-FFF2-40B4-BE49-F238E27FC236}">
                <a16:creationId xmlns:a16="http://schemas.microsoft.com/office/drawing/2014/main" id="{529629C3-F9D0-4ADE-84AB-BDBCB4D77D83}"/>
              </a:ext>
            </a:extLst>
          </dgm14:cNvPr>
        </a:ext>
      </dgm:extLst>
    </dgm:pt>
    <dgm:pt modelId="{E65D7917-4DE7-4ABF-865C-CDFF8612AE06}" type="pres">
      <dgm:prSet presAssocID="{6752BDAB-1C08-4FD3-BD9D-11A4CF3CF919}" presName="txShp" presStyleLbl="node1" presStyleIdx="1" presStyleCnt="6" custScaleX="107468">
        <dgm:presLayoutVars>
          <dgm:bulletEnabled val="1"/>
        </dgm:presLayoutVars>
      </dgm:prSet>
      <dgm:spPr>
        <a:prstGeom prst="round2DiagRect">
          <a:avLst/>
        </a:prstGeom>
      </dgm:spPr>
    </dgm:pt>
    <dgm:pt modelId="{8271CE8D-B1FD-44D8-AD49-CB9001EE22BE}" type="pres">
      <dgm:prSet presAssocID="{DBDBD088-07A2-4AFC-B1DC-7FB4822B0034}" presName="spacing" presStyleCnt="0"/>
      <dgm:spPr/>
    </dgm:pt>
    <dgm:pt modelId="{6F350C46-C651-4DB7-AABA-4173A55FBC5C}" type="pres">
      <dgm:prSet presAssocID="{FDEA2425-80C9-4C3A-8149-DBD4D69CD084}" presName="composite" presStyleCnt="0"/>
      <dgm:spPr/>
    </dgm:pt>
    <dgm:pt modelId="{65C29223-8AF5-4367-A1A0-F06435B6890B}" type="pres">
      <dgm:prSet presAssocID="{FDEA2425-80C9-4C3A-8149-DBD4D69CD084}" presName="imgShp" presStyleLbl="fgImgPlace1" presStyleIdx="2" presStyleCnt="6" custLinFactNeighborX="-8767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David Hoffman">
            <a:extLst>
              <a:ext uri="{FF2B5EF4-FFF2-40B4-BE49-F238E27FC236}">
                <a16:creationId xmlns:a16="http://schemas.microsoft.com/office/drawing/2014/main" id="{AF1CA607-6F6A-4063-8DE8-6EDDE67D7A7F}"/>
              </a:ext>
            </a:extLst>
          </dgm14:cNvPr>
        </a:ext>
      </dgm:extLst>
    </dgm:pt>
    <dgm:pt modelId="{7748A2E7-3033-497E-982C-0F54E857C61D}" type="pres">
      <dgm:prSet presAssocID="{FDEA2425-80C9-4C3A-8149-DBD4D69CD084}" presName="txShp" presStyleLbl="node1" presStyleIdx="2" presStyleCnt="6" custScaleX="107468">
        <dgm:presLayoutVars>
          <dgm:bulletEnabled val="1"/>
        </dgm:presLayoutVars>
      </dgm:prSet>
      <dgm:spPr>
        <a:prstGeom prst="round2DiagRect">
          <a:avLst/>
        </a:prstGeom>
      </dgm:spPr>
    </dgm:pt>
    <dgm:pt modelId="{A4A2518F-F447-4194-9467-E1165B36A801}" type="pres">
      <dgm:prSet presAssocID="{37E6E0E0-D261-4B3C-8A5C-8A48EF800C04}" presName="spacing" presStyleCnt="0"/>
      <dgm:spPr/>
    </dgm:pt>
    <dgm:pt modelId="{42EBB0C3-AD52-4543-B82F-1D05AD7DCCD4}" type="pres">
      <dgm:prSet presAssocID="{C5179066-D0BC-42C2-807F-CCAC07086C61}" presName="composite" presStyleCnt="0"/>
      <dgm:spPr/>
    </dgm:pt>
    <dgm:pt modelId="{8F1740C8-4BEC-4E98-9520-A4025231D0A0}" type="pres">
      <dgm:prSet presAssocID="{C5179066-D0BC-42C2-807F-CCAC07086C61}" presName="imgShp" presStyleLbl="fgImgPlace1" presStyleIdx="3" presStyleCnt="6" custLinFactNeighborX="-8767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Morgan Lewing">
            <a:extLst>
              <a:ext uri="{FF2B5EF4-FFF2-40B4-BE49-F238E27FC236}">
                <a16:creationId xmlns:a16="http://schemas.microsoft.com/office/drawing/2014/main" id="{746F302C-6348-407D-BA14-646485D51D68}"/>
              </a:ext>
            </a:extLst>
          </dgm14:cNvPr>
        </a:ext>
      </dgm:extLst>
    </dgm:pt>
    <dgm:pt modelId="{86F5DA3F-5481-44C0-901E-EE980AC68ADF}" type="pres">
      <dgm:prSet presAssocID="{C5179066-D0BC-42C2-807F-CCAC07086C61}" presName="txShp" presStyleLbl="node1" presStyleIdx="3" presStyleCnt="6" custScaleX="107468">
        <dgm:presLayoutVars>
          <dgm:bulletEnabled val="1"/>
        </dgm:presLayoutVars>
      </dgm:prSet>
      <dgm:spPr>
        <a:prstGeom prst="round2DiagRect">
          <a:avLst/>
        </a:prstGeom>
      </dgm:spPr>
    </dgm:pt>
    <dgm:pt modelId="{670796C8-EBD6-4F7D-AC98-525B8C008C0F}" type="pres">
      <dgm:prSet presAssocID="{64CA2DB1-51F7-439B-92CD-F9D3A744AF1D}" presName="spacing" presStyleCnt="0"/>
      <dgm:spPr/>
    </dgm:pt>
    <dgm:pt modelId="{5B98552F-8FBB-4174-9D49-3A1BA0D6E93E}" type="pres">
      <dgm:prSet presAssocID="{B2B36D82-B1A6-44A3-A334-3439D9BDAA22}" presName="composite" presStyleCnt="0"/>
      <dgm:spPr/>
    </dgm:pt>
    <dgm:pt modelId="{E0A4E882-D03B-47EB-A916-54BCFA47DAFA}" type="pres">
      <dgm:prSet presAssocID="{B2B36D82-B1A6-44A3-A334-3439D9BDAA22}" presName="imgShp" presStyleLbl="fgImgPlace1" presStyleIdx="4" presStyleCnt="6" custLinFactNeighborX="-8767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Molly Kerby">
            <a:extLst>
              <a:ext uri="{FF2B5EF4-FFF2-40B4-BE49-F238E27FC236}">
                <a16:creationId xmlns:a16="http://schemas.microsoft.com/office/drawing/2014/main" id="{52816868-24F0-40EE-8CFF-893A00695E26}"/>
              </a:ext>
            </a:extLst>
          </dgm14:cNvPr>
        </a:ext>
      </dgm:extLst>
    </dgm:pt>
    <dgm:pt modelId="{5BF68070-FACC-4121-9582-4F75439C8481}" type="pres">
      <dgm:prSet presAssocID="{B2B36D82-B1A6-44A3-A334-3439D9BDAA22}" presName="txShp" presStyleLbl="node1" presStyleIdx="4" presStyleCnt="6" custScaleX="107468">
        <dgm:presLayoutVars>
          <dgm:bulletEnabled val="1"/>
        </dgm:presLayoutVars>
      </dgm:prSet>
      <dgm:spPr>
        <a:prstGeom prst="round2DiagRect">
          <a:avLst/>
        </a:prstGeom>
      </dgm:spPr>
    </dgm:pt>
    <dgm:pt modelId="{F39A59F7-7C13-41C3-A57F-00EDCC2C45DE}" type="pres">
      <dgm:prSet presAssocID="{C6E7611A-3A18-4487-911B-D25CC9F70418}" presName="spacing" presStyleCnt="0"/>
      <dgm:spPr/>
    </dgm:pt>
    <dgm:pt modelId="{BB10F3D7-ED26-4BCD-8D23-B8BFB60CB0AC}" type="pres">
      <dgm:prSet presAssocID="{774E4A06-C268-42AE-953C-FEF62DD57769}" presName="composite" presStyleCnt="0"/>
      <dgm:spPr/>
    </dgm:pt>
    <dgm:pt modelId="{E18DE4AE-46C0-4268-B7B8-A397CE050B0C}" type="pres">
      <dgm:prSet presAssocID="{774E4A06-C268-42AE-953C-FEF62DD57769}" presName="imgShp" presStyleLbl="fgImgPlace1" presStyleIdx="5" presStyleCnt="6" custLinFactNeighborX="-8767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extLst>
        <a:ext uri="{E40237B7-FDA0-4F09-8148-C483321AD2D9}">
          <dgm14:cNvPr xmlns:dgm14="http://schemas.microsoft.com/office/drawing/2010/diagram" id="0" name="" descr="Mike Caulfield">
            <a:extLst>
              <a:ext uri="{FF2B5EF4-FFF2-40B4-BE49-F238E27FC236}">
                <a16:creationId xmlns:a16="http://schemas.microsoft.com/office/drawing/2014/main" id="{D851842E-29CC-4E41-BB86-C66A43039FBE}"/>
              </a:ext>
            </a:extLst>
          </dgm14:cNvPr>
        </a:ext>
      </dgm:extLst>
    </dgm:pt>
    <dgm:pt modelId="{2A1578ED-4CE3-4BD5-A88F-10577526C91B}" type="pres">
      <dgm:prSet presAssocID="{774E4A06-C268-42AE-953C-FEF62DD57769}" presName="txShp" presStyleLbl="node1" presStyleIdx="5" presStyleCnt="6" custScaleX="107468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FEC7B810-EEDB-4D40-A38E-4294DEAB47DC}" srcId="{AAE6F78C-D321-4149-B141-F5EB522480AF}" destId="{B2B36D82-B1A6-44A3-A334-3439D9BDAA22}" srcOrd="4" destOrd="0" parTransId="{6CBE82C7-F7F2-471F-A845-33F9679F9248}" sibTransId="{C6E7611A-3A18-4487-911B-D25CC9F70418}"/>
    <dgm:cxn modelId="{98284918-17AF-4615-82B7-95C49AE1C0C7}" type="presOf" srcId="{774E4A06-C268-42AE-953C-FEF62DD57769}" destId="{2A1578ED-4CE3-4BD5-A88F-10577526C91B}" srcOrd="0" destOrd="0" presId="urn:microsoft.com/office/officeart/2005/8/layout/vList3"/>
    <dgm:cxn modelId="{68173343-730F-425F-9DB7-757734491EF1}" srcId="{AAE6F78C-D321-4149-B141-F5EB522480AF}" destId="{EC85DF2E-44FD-4BE6-AF0E-A141615A308F}" srcOrd="0" destOrd="0" parTransId="{616DC3BB-FED3-4E4B-95D9-51D0B44827D5}" sibTransId="{E9292782-AE92-4B12-84E2-FFC3F96915D9}"/>
    <dgm:cxn modelId="{4A92134C-C9A1-4C15-BA18-E6C87DD7319E}" srcId="{AAE6F78C-D321-4149-B141-F5EB522480AF}" destId="{FDEA2425-80C9-4C3A-8149-DBD4D69CD084}" srcOrd="2" destOrd="0" parTransId="{C38B8A38-9BA6-4408-B20D-7355AFE9E3D0}" sibTransId="{37E6E0E0-D261-4B3C-8A5C-8A48EF800C04}"/>
    <dgm:cxn modelId="{1824CB4E-649F-4FC9-B51F-D4A3BE965756}" type="presOf" srcId="{AAE6F78C-D321-4149-B141-F5EB522480AF}" destId="{9F0DE9AB-4276-450B-85A8-73242934BC09}" srcOrd="0" destOrd="0" presId="urn:microsoft.com/office/officeart/2005/8/layout/vList3"/>
    <dgm:cxn modelId="{8C596E74-AFAA-4D78-9C20-C4DDF1F65EFC}" type="presOf" srcId="{B2B36D82-B1A6-44A3-A334-3439D9BDAA22}" destId="{5BF68070-FACC-4121-9582-4F75439C8481}" srcOrd="0" destOrd="0" presId="urn:microsoft.com/office/officeart/2005/8/layout/vList3"/>
    <dgm:cxn modelId="{FC43847B-FF78-4181-95A8-D20EA57AE218}" srcId="{AAE6F78C-D321-4149-B141-F5EB522480AF}" destId="{774E4A06-C268-42AE-953C-FEF62DD57769}" srcOrd="5" destOrd="0" parTransId="{6617EF88-5E91-41E2-97A7-D631E856C418}" sibTransId="{0C3B8B9E-338E-4040-88BD-0B3994310AC7}"/>
    <dgm:cxn modelId="{F3712A7C-DA11-4156-BAD9-1B6884B80BCE}" type="presOf" srcId="{6752BDAB-1C08-4FD3-BD9D-11A4CF3CF919}" destId="{E65D7917-4DE7-4ABF-865C-CDFF8612AE06}" srcOrd="0" destOrd="0" presId="urn:microsoft.com/office/officeart/2005/8/layout/vList3"/>
    <dgm:cxn modelId="{A93DE880-9749-4EEB-B00A-8F4B0043D19D}" type="presOf" srcId="{FDEA2425-80C9-4C3A-8149-DBD4D69CD084}" destId="{7748A2E7-3033-497E-982C-0F54E857C61D}" srcOrd="0" destOrd="0" presId="urn:microsoft.com/office/officeart/2005/8/layout/vList3"/>
    <dgm:cxn modelId="{2EBA6799-5A75-4906-B80D-2237D6E676B9}" type="presOf" srcId="{EC85DF2E-44FD-4BE6-AF0E-A141615A308F}" destId="{B03D724F-A8B6-40DD-9D32-0830C981E9EE}" srcOrd="0" destOrd="0" presId="urn:microsoft.com/office/officeart/2005/8/layout/vList3"/>
    <dgm:cxn modelId="{3439ECA3-01D5-4B90-839F-1B356DCA379D}" type="presOf" srcId="{C5179066-D0BC-42C2-807F-CCAC07086C61}" destId="{86F5DA3F-5481-44C0-901E-EE980AC68ADF}" srcOrd="0" destOrd="0" presId="urn:microsoft.com/office/officeart/2005/8/layout/vList3"/>
    <dgm:cxn modelId="{B250B3AA-0ABF-4A7A-8E38-A8CBD9DB7DE3}" srcId="{AAE6F78C-D321-4149-B141-F5EB522480AF}" destId="{6752BDAB-1C08-4FD3-BD9D-11A4CF3CF919}" srcOrd="1" destOrd="0" parTransId="{43A9DE9C-E6BA-491E-B168-A46180D2B817}" sibTransId="{DBDBD088-07A2-4AFC-B1DC-7FB4822B0034}"/>
    <dgm:cxn modelId="{6A474AD4-5091-4902-AEE9-ADA64AD049C8}" srcId="{AAE6F78C-D321-4149-B141-F5EB522480AF}" destId="{C5179066-D0BC-42C2-807F-CCAC07086C61}" srcOrd="3" destOrd="0" parTransId="{93CEAD2F-58C6-491C-B6EE-8876F0BEFB69}" sibTransId="{64CA2DB1-51F7-439B-92CD-F9D3A744AF1D}"/>
    <dgm:cxn modelId="{4723B4B6-716C-423B-84DB-4E32C2471C82}" type="presParOf" srcId="{9F0DE9AB-4276-450B-85A8-73242934BC09}" destId="{AEED2379-F42A-48EA-9EBE-E3FC6BA0A234}" srcOrd="0" destOrd="0" presId="urn:microsoft.com/office/officeart/2005/8/layout/vList3"/>
    <dgm:cxn modelId="{1AF90F63-13FA-4D06-9CD4-CFD1656B6DFA}" type="presParOf" srcId="{AEED2379-F42A-48EA-9EBE-E3FC6BA0A234}" destId="{98CBFED1-1D0C-49A3-99D5-C2BC8E1501D0}" srcOrd="0" destOrd="0" presId="urn:microsoft.com/office/officeart/2005/8/layout/vList3"/>
    <dgm:cxn modelId="{2F663DC0-1B1F-4659-BCEA-DE9606B6DFED}" type="presParOf" srcId="{AEED2379-F42A-48EA-9EBE-E3FC6BA0A234}" destId="{B03D724F-A8B6-40DD-9D32-0830C981E9EE}" srcOrd="1" destOrd="0" presId="urn:microsoft.com/office/officeart/2005/8/layout/vList3"/>
    <dgm:cxn modelId="{A150140E-6FBD-42FD-9182-71552B718639}" type="presParOf" srcId="{9F0DE9AB-4276-450B-85A8-73242934BC09}" destId="{7A19E52C-34CD-4572-8037-B263DBF9C240}" srcOrd="1" destOrd="0" presId="urn:microsoft.com/office/officeart/2005/8/layout/vList3"/>
    <dgm:cxn modelId="{0A35CB17-F301-4F49-A071-C269AD4662B3}" type="presParOf" srcId="{9F0DE9AB-4276-450B-85A8-73242934BC09}" destId="{65E9CF0A-80DA-4FFA-A4FE-D52633F9553A}" srcOrd="2" destOrd="0" presId="urn:microsoft.com/office/officeart/2005/8/layout/vList3"/>
    <dgm:cxn modelId="{75BAEF14-AB2B-456D-B794-08017539BC85}" type="presParOf" srcId="{65E9CF0A-80DA-4FFA-A4FE-D52633F9553A}" destId="{08784EDA-564E-4138-BFA1-1D259768F8D9}" srcOrd="0" destOrd="0" presId="urn:microsoft.com/office/officeart/2005/8/layout/vList3"/>
    <dgm:cxn modelId="{9FBC75EF-F2AF-425F-BEF3-5E86DC0B36AF}" type="presParOf" srcId="{65E9CF0A-80DA-4FFA-A4FE-D52633F9553A}" destId="{E65D7917-4DE7-4ABF-865C-CDFF8612AE06}" srcOrd="1" destOrd="0" presId="urn:microsoft.com/office/officeart/2005/8/layout/vList3"/>
    <dgm:cxn modelId="{FE550E53-1D1F-4BBB-9817-0E5DB6CC4F80}" type="presParOf" srcId="{9F0DE9AB-4276-450B-85A8-73242934BC09}" destId="{8271CE8D-B1FD-44D8-AD49-CB9001EE22BE}" srcOrd="3" destOrd="0" presId="urn:microsoft.com/office/officeart/2005/8/layout/vList3"/>
    <dgm:cxn modelId="{891B210A-C917-4285-A205-E39A4415096E}" type="presParOf" srcId="{9F0DE9AB-4276-450B-85A8-73242934BC09}" destId="{6F350C46-C651-4DB7-AABA-4173A55FBC5C}" srcOrd="4" destOrd="0" presId="urn:microsoft.com/office/officeart/2005/8/layout/vList3"/>
    <dgm:cxn modelId="{4D381611-75E4-4556-B56B-908623B729E1}" type="presParOf" srcId="{6F350C46-C651-4DB7-AABA-4173A55FBC5C}" destId="{65C29223-8AF5-4367-A1A0-F06435B6890B}" srcOrd="0" destOrd="0" presId="urn:microsoft.com/office/officeart/2005/8/layout/vList3"/>
    <dgm:cxn modelId="{03373592-4FF9-4679-B92D-F7C5653EC2E0}" type="presParOf" srcId="{6F350C46-C651-4DB7-AABA-4173A55FBC5C}" destId="{7748A2E7-3033-497E-982C-0F54E857C61D}" srcOrd="1" destOrd="0" presId="urn:microsoft.com/office/officeart/2005/8/layout/vList3"/>
    <dgm:cxn modelId="{93ACAC75-B260-4D39-B65E-65DC2E5DDF1F}" type="presParOf" srcId="{9F0DE9AB-4276-450B-85A8-73242934BC09}" destId="{A4A2518F-F447-4194-9467-E1165B36A801}" srcOrd="5" destOrd="0" presId="urn:microsoft.com/office/officeart/2005/8/layout/vList3"/>
    <dgm:cxn modelId="{41FA2A28-DC00-4694-B61F-4330B837808A}" type="presParOf" srcId="{9F0DE9AB-4276-450B-85A8-73242934BC09}" destId="{42EBB0C3-AD52-4543-B82F-1D05AD7DCCD4}" srcOrd="6" destOrd="0" presId="urn:microsoft.com/office/officeart/2005/8/layout/vList3"/>
    <dgm:cxn modelId="{B6F7133A-6E2A-4706-A16F-5848CBD8CA13}" type="presParOf" srcId="{42EBB0C3-AD52-4543-B82F-1D05AD7DCCD4}" destId="{8F1740C8-4BEC-4E98-9520-A4025231D0A0}" srcOrd="0" destOrd="0" presId="urn:microsoft.com/office/officeart/2005/8/layout/vList3"/>
    <dgm:cxn modelId="{68DB3A8C-3726-4FE3-A67B-DD8B162019C6}" type="presParOf" srcId="{42EBB0C3-AD52-4543-B82F-1D05AD7DCCD4}" destId="{86F5DA3F-5481-44C0-901E-EE980AC68ADF}" srcOrd="1" destOrd="0" presId="urn:microsoft.com/office/officeart/2005/8/layout/vList3"/>
    <dgm:cxn modelId="{0429930A-957B-40E0-B536-928AD99890EE}" type="presParOf" srcId="{9F0DE9AB-4276-450B-85A8-73242934BC09}" destId="{670796C8-EBD6-4F7D-AC98-525B8C008C0F}" srcOrd="7" destOrd="0" presId="urn:microsoft.com/office/officeart/2005/8/layout/vList3"/>
    <dgm:cxn modelId="{EB283697-F1D4-4194-B762-0AD333077E5F}" type="presParOf" srcId="{9F0DE9AB-4276-450B-85A8-73242934BC09}" destId="{5B98552F-8FBB-4174-9D49-3A1BA0D6E93E}" srcOrd="8" destOrd="0" presId="urn:microsoft.com/office/officeart/2005/8/layout/vList3"/>
    <dgm:cxn modelId="{A421ED4D-AE0D-4093-8D94-000F6E9F733D}" type="presParOf" srcId="{5B98552F-8FBB-4174-9D49-3A1BA0D6E93E}" destId="{E0A4E882-D03B-47EB-A916-54BCFA47DAFA}" srcOrd="0" destOrd="0" presId="urn:microsoft.com/office/officeart/2005/8/layout/vList3"/>
    <dgm:cxn modelId="{0CB9B6D9-C102-4CD9-9AB2-9CF4D27F9C18}" type="presParOf" srcId="{5B98552F-8FBB-4174-9D49-3A1BA0D6E93E}" destId="{5BF68070-FACC-4121-9582-4F75439C8481}" srcOrd="1" destOrd="0" presId="urn:microsoft.com/office/officeart/2005/8/layout/vList3"/>
    <dgm:cxn modelId="{85F9F414-351F-4013-84A6-246DB34E7334}" type="presParOf" srcId="{9F0DE9AB-4276-450B-85A8-73242934BC09}" destId="{F39A59F7-7C13-41C3-A57F-00EDCC2C45DE}" srcOrd="9" destOrd="0" presId="urn:microsoft.com/office/officeart/2005/8/layout/vList3"/>
    <dgm:cxn modelId="{50366AAD-D4E0-4641-8EF5-CCE742F5CC27}" type="presParOf" srcId="{9F0DE9AB-4276-450B-85A8-73242934BC09}" destId="{BB10F3D7-ED26-4BCD-8D23-B8BFB60CB0AC}" srcOrd="10" destOrd="0" presId="urn:microsoft.com/office/officeart/2005/8/layout/vList3"/>
    <dgm:cxn modelId="{A6FEBDA8-67C3-46E8-9CC1-77FD1043EDF8}" type="presParOf" srcId="{BB10F3D7-ED26-4BCD-8D23-B8BFB60CB0AC}" destId="{E18DE4AE-46C0-4268-B7B8-A397CE050B0C}" srcOrd="0" destOrd="0" presId="urn:microsoft.com/office/officeart/2005/8/layout/vList3"/>
    <dgm:cxn modelId="{B09638FE-5E59-4F5D-9B6B-9C0686ABA7A6}" type="presParOf" srcId="{BB10F3D7-ED26-4BCD-8D23-B8BFB60CB0AC}" destId="{2A1578ED-4CE3-4BD5-A88F-10577526C91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1B44C-6CF3-483B-8136-0559B5F7A1D8}">
      <dsp:nvSpPr>
        <dsp:cNvPr id="0" name=""/>
        <dsp:cNvSpPr/>
      </dsp:nvSpPr>
      <dsp:spPr>
        <a:xfrm>
          <a:off x="2788333" y="12404"/>
          <a:ext cx="1482055" cy="1482055"/>
        </a:xfrm>
        <a:prstGeom prst="ellipse">
          <a:avLst/>
        </a:prstGeom>
        <a:solidFill>
          <a:srgbClr val="0D679C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271 ADP Campuses</a:t>
          </a:r>
        </a:p>
      </dsp:txBody>
      <dsp:txXfrm>
        <a:off x="3005375" y="229446"/>
        <a:ext cx="1047971" cy="1047971"/>
      </dsp:txXfrm>
    </dsp:sp>
    <dsp:sp modelId="{1BBE5F84-EAB7-4652-B3E0-3FBF014694D4}">
      <dsp:nvSpPr>
        <dsp:cNvPr id="0" name=""/>
        <dsp:cNvSpPr/>
      </dsp:nvSpPr>
      <dsp:spPr>
        <a:xfrm rot="1786929">
          <a:off x="4287078" y="1048388"/>
          <a:ext cx="389371" cy="500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sp:txBody>
      <dsp:txXfrm>
        <a:off x="4294792" y="1119417"/>
        <a:ext cx="272560" cy="300115"/>
      </dsp:txXfrm>
    </dsp:sp>
    <dsp:sp modelId="{32CDE63A-5C16-425F-BA59-7C692E854F1B}">
      <dsp:nvSpPr>
        <dsp:cNvPr id="0" name=""/>
        <dsp:cNvSpPr/>
      </dsp:nvSpPr>
      <dsp:spPr>
        <a:xfrm>
          <a:off x="4712268" y="1113457"/>
          <a:ext cx="1482055" cy="1482055"/>
        </a:xfrm>
        <a:prstGeom prst="ellipse">
          <a:avLst/>
        </a:prstGeom>
        <a:solidFill>
          <a:srgbClr val="A00D1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Steering Committee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&amp;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Civic Fellows</a:t>
          </a:r>
        </a:p>
      </dsp:txBody>
      <dsp:txXfrm>
        <a:off x="4929310" y="1330499"/>
        <a:ext cx="1047971" cy="1047971"/>
      </dsp:txXfrm>
    </dsp:sp>
    <dsp:sp modelId="{8B5E1171-EC25-47A9-9FF5-155F7D4A7CDB}">
      <dsp:nvSpPr>
        <dsp:cNvPr id="0" name=""/>
        <dsp:cNvSpPr/>
      </dsp:nvSpPr>
      <dsp:spPr>
        <a:xfrm rot="5397518">
          <a:off x="5254804" y="2710155"/>
          <a:ext cx="398581" cy="500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sp:txBody>
      <dsp:txXfrm>
        <a:off x="5314548" y="2750407"/>
        <a:ext cx="279007" cy="300115"/>
      </dsp:txXfrm>
    </dsp:sp>
    <dsp:sp modelId="{43A58EA8-CCD9-479D-97F7-8399E4B6E77A}">
      <dsp:nvSpPr>
        <dsp:cNvPr id="0" name=""/>
        <dsp:cNvSpPr/>
      </dsp:nvSpPr>
      <dsp:spPr>
        <a:xfrm>
          <a:off x="4713881" y="3347552"/>
          <a:ext cx="1482055" cy="1482055"/>
        </a:xfrm>
        <a:prstGeom prst="ellipse">
          <a:avLst/>
        </a:prstGeom>
        <a:solidFill>
          <a:srgbClr val="13A59B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Uniquely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Local Programming</a:t>
          </a:r>
        </a:p>
      </dsp:txBody>
      <dsp:txXfrm>
        <a:off x="4930923" y="3564594"/>
        <a:ext cx="1047971" cy="1047971"/>
      </dsp:txXfrm>
    </dsp:sp>
    <dsp:sp modelId="{E2271ECF-76B3-41F3-84C7-F9900BF78D65}">
      <dsp:nvSpPr>
        <dsp:cNvPr id="0" name=""/>
        <dsp:cNvSpPr/>
      </dsp:nvSpPr>
      <dsp:spPr>
        <a:xfrm rot="9000000">
          <a:off x="4307367" y="4388049"/>
          <a:ext cx="391330" cy="500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sp:txBody>
      <dsp:txXfrm rot="10800000">
        <a:off x="4416902" y="4458738"/>
        <a:ext cx="273931" cy="300115"/>
      </dsp:txXfrm>
    </dsp:sp>
    <dsp:sp modelId="{A93A9B95-4225-4B33-8E69-558B18396B64}">
      <dsp:nvSpPr>
        <dsp:cNvPr id="0" name=""/>
        <dsp:cNvSpPr/>
      </dsp:nvSpPr>
      <dsp:spPr>
        <a:xfrm>
          <a:off x="2776654" y="4480550"/>
          <a:ext cx="1505413" cy="1439491"/>
        </a:xfrm>
        <a:prstGeom prst="ellipse">
          <a:avLst/>
        </a:prstGeom>
        <a:solidFill>
          <a:srgbClr val="1C4A6E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Regional &amp; National Programming</a:t>
          </a:r>
        </a:p>
      </dsp:txBody>
      <dsp:txXfrm>
        <a:off x="2997117" y="4691359"/>
        <a:ext cx="1064487" cy="1017873"/>
      </dsp:txXfrm>
    </dsp:sp>
    <dsp:sp modelId="{40F09340-A5DB-4214-8CB9-127633E7DC8D}">
      <dsp:nvSpPr>
        <dsp:cNvPr id="0" name=""/>
        <dsp:cNvSpPr/>
      </dsp:nvSpPr>
      <dsp:spPr>
        <a:xfrm rot="12600000">
          <a:off x="2379207" y="4399125"/>
          <a:ext cx="391330" cy="500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sp:txBody>
      <dsp:txXfrm rot="10800000">
        <a:off x="2488742" y="4528514"/>
        <a:ext cx="273931" cy="300115"/>
      </dsp:txXfrm>
    </dsp:sp>
    <dsp:sp modelId="{0EEF64E3-D263-4AA4-8C72-1936BD5426D5}">
      <dsp:nvSpPr>
        <dsp:cNvPr id="0" name=""/>
        <dsp:cNvSpPr/>
      </dsp:nvSpPr>
      <dsp:spPr>
        <a:xfrm>
          <a:off x="862784" y="3347552"/>
          <a:ext cx="1482055" cy="148205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Online Working Groups</a:t>
          </a:r>
        </a:p>
      </dsp:txBody>
      <dsp:txXfrm>
        <a:off x="1079826" y="3564594"/>
        <a:ext cx="1047971" cy="1047971"/>
      </dsp:txXfrm>
    </dsp:sp>
    <dsp:sp modelId="{633973E8-72EB-4CD4-A052-BACF39990C0F}">
      <dsp:nvSpPr>
        <dsp:cNvPr id="0" name=""/>
        <dsp:cNvSpPr/>
      </dsp:nvSpPr>
      <dsp:spPr>
        <a:xfrm rot="16200000">
          <a:off x="1407348" y="2737888"/>
          <a:ext cx="392929" cy="500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466288" y="2896867"/>
        <a:ext cx="275050" cy="300115"/>
      </dsp:txXfrm>
    </dsp:sp>
    <dsp:sp modelId="{96FA5B3C-598D-4F08-A912-3DA7CCA1B04D}">
      <dsp:nvSpPr>
        <dsp:cNvPr id="0" name=""/>
        <dsp:cNvSpPr/>
      </dsp:nvSpPr>
      <dsp:spPr>
        <a:xfrm>
          <a:off x="862784" y="1124120"/>
          <a:ext cx="1482055" cy="148205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2.7 Million Students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n>
                <a:noFill/>
              </a:ln>
              <a:solidFill>
                <a:schemeClr val="bg1"/>
              </a:solidFill>
              <a:effectLst/>
              <a:latin typeface="+mj-lt"/>
            </a:rPr>
            <a:t>47 States</a:t>
          </a:r>
        </a:p>
      </dsp:txBody>
      <dsp:txXfrm>
        <a:off x="1079826" y="1341162"/>
        <a:ext cx="1047971" cy="1047971"/>
      </dsp:txXfrm>
    </dsp:sp>
    <dsp:sp modelId="{1AD39658-B345-4506-936B-DE1A40306E17}">
      <dsp:nvSpPr>
        <dsp:cNvPr id="0" name=""/>
        <dsp:cNvSpPr/>
      </dsp:nvSpPr>
      <dsp:spPr>
        <a:xfrm rot="19800000">
          <a:off x="2360491" y="1064754"/>
          <a:ext cx="392929" cy="500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n>
              <a:noFill/>
            </a:ln>
            <a:solidFill>
              <a:schemeClr val="bg1"/>
            </a:solidFill>
            <a:effectLst/>
            <a:latin typeface="+mj-lt"/>
          </a:endParaRPr>
        </a:p>
      </dsp:txBody>
      <dsp:txXfrm>
        <a:off x="2368387" y="1194263"/>
        <a:ext cx="275050" cy="3001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4E892-9CCA-405A-95B4-AB5DAA972AA5}">
      <dsp:nvSpPr>
        <dsp:cNvPr id="0" name=""/>
        <dsp:cNvSpPr/>
      </dsp:nvSpPr>
      <dsp:spPr>
        <a:xfrm>
          <a:off x="1337676" y="1644990"/>
          <a:ext cx="2576302" cy="2576072"/>
        </a:xfrm>
        <a:prstGeom prst="ellipse">
          <a:avLst/>
        </a:prstGeom>
        <a:solidFill>
          <a:srgbClr val="1C4A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SIFT</a:t>
          </a:r>
        </a:p>
      </dsp:txBody>
      <dsp:txXfrm>
        <a:off x="1714967" y="2022247"/>
        <a:ext cx="1821720" cy="1821558"/>
      </dsp:txXfrm>
    </dsp:sp>
    <dsp:sp modelId="{0672E6BC-DE26-45DA-B00A-9E77CFB27C15}">
      <dsp:nvSpPr>
        <dsp:cNvPr id="0" name=""/>
        <dsp:cNvSpPr/>
      </dsp:nvSpPr>
      <dsp:spPr>
        <a:xfrm>
          <a:off x="9436" y="212465"/>
          <a:ext cx="5192694" cy="5412871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9B3E4-7461-424D-8C4E-03FE3A688A88}">
      <dsp:nvSpPr>
        <dsp:cNvPr id="0" name=""/>
        <dsp:cNvSpPr/>
      </dsp:nvSpPr>
      <dsp:spPr>
        <a:xfrm>
          <a:off x="3224141" y="0"/>
          <a:ext cx="1380432" cy="1380143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2501E-7E03-4AD5-BE95-64D501C34631}">
      <dsp:nvSpPr>
        <dsp:cNvPr id="0" name=""/>
        <dsp:cNvSpPr/>
      </dsp:nvSpPr>
      <dsp:spPr>
        <a:xfrm>
          <a:off x="4094182" y="0"/>
          <a:ext cx="1847888" cy="1336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cap="all" baseline="0" dirty="0">
              <a:solidFill>
                <a:srgbClr val="1C4A6E"/>
              </a:solidFill>
            </a:rPr>
            <a:t>STOP</a:t>
          </a:r>
        </a:p>
      </dsp:txBody>
      <dsp:txXfrm>
        <a:off x="4094182" y="0"/>
        <a:ext cx="1847888" cy="1336002"/>
      </dsp:txXfrm>
    </dsp:sp>
    <dsp:sp modelId="{59AC3A4E-266D-47CD-9D80-23E13842D126}">
      <dsp:nvSpPr>
        <dsp:cNvPr id="0" name=""/>
        <dsp:cNvSpPr/>
      </dsp:nvSpPr>
      <dsp:spPr>
        <a:xfrm>
          <a:off x="4243770" y="1285387"/>
          <a:ext cx="1380432" cy="1380143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7353A-AC1B-4AE1-8D8C-28A2ABA6C1AB}">
      <dsp:nvSpPr>
        <dsp:cNvPr id="0" name=""/>
        <dsp:cNvSpPr/>
      </dsp:nvSpPr>
      <dsp:spPr>
        <a:xfrm>
          <a:off x="5386472" y="1247941"/>
          <a:ext cx="1847888" cy="1336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cap="all" baseline="0" dirty="0">
              <a:solidFill>
                <a:srgbClr val="1C4A6E"/>
              </a:solidFill>
            </a:rPr>
            <a:t>Investigate the Source</a:t>
          </a:r>
          <a:endParaRPr lang="en-US" sz="2000" kern="1200" cap="all" baseline="0" dirty="0">
            <a:solidFill>
              <a:srgbClr val="1C4A6E"/>
            </a:solidFill>
          </a:endParaRPr>
        </a:p>
      </dsp:txBody>
      <dsp:txXfrm>
        <a:off x="5386472" y="1247941"/>
        <a:ext cx="1847888" cy="1336002"/>
      </dsp:txXfrm>
    </dsp:sp>
    <dsp:sp modelId="{7B3FD3B8-BD81-451C-B523-D7067E4061BF}">
      <dsp:nvSpPr>
        <dsp:cNvPr id="0" name=""/>
        <dsp:cNvSpPr/>
      </dsp:nvSpPr>
      <dsp:spPr>
        <a:xfrm>
          <a:off x="4238475" y="3175213"/>
          <a:ext cx="1380432" cy="1380143"/>
        </a:xfrm>
        <a:prstGeom prst="ellipse">
          <a:avLst/>
        </a:prstGeom>
        <a:blipFill>
          <a:blip xmlns:r="http://schemas.openxmlformats.org/officeDocument/2006/relationships"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F47F1-5932-4E3F-878A-D985355408EA}">
      <dsp:nvSpPr>
        <dsp:cNvPr id="0" name=""/>
        <dsp:cNvSpPr/>
      </dsp:nvSpPr>
      <dsp:spPr>
        <a:xfrm>
          <a:off x="5491737" y="3110183"/>
          <a:ext cx="1679896" cy="1214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cap="all" baseline="0" dirty="0">
              <a:solidFill>
                <a:srgbClr val="1C4A6E"/>
              </a:solidFill>
            </a:rPr>
            <a:t>Find trusted coverage</a:t>
          </a:r>
          <a:endParaRPr lang="en-US" sz="2000" kern="1200" cap="all" baseline="0" dirty="0">
            <a:solidFill>
              <a:srgbClr val="1C4A6E"/>
            </a:solidFill>
          </a:endParaRPr>
        </a:p>
      </dsp:txBody>
      <dsp:txXfrm>
        <a:off x="5491737" y="3110183"/>
        <a:ext cx="1679896" cy="1214546"/>
      </dsp:txXfrm>
    </dsp:sp>
    <dsp:sp modelId="{6CD77BC1-C8A2-4D0C-90BC-268D400FF935}">
      <dsp:nvSpPr>
        <dsp:cNvPr id="0" name=""/>
        <dsp:cNvSpPr/>
      </dsp:nvSpPr>
      <dsp:spPr>
        <a:xfrm>
          <a:off x="3224141" y="4505331"/>
          <a:ext cx="1380432" cy="1380143"/>
        </a:xfrm>
        <a:prstGeom prst="ellipse">
          <a:avLst/>
        </a:prstGeom>
        <a:blipFill>
          <a:blip xmlns:r="http://schemas.openxmlformats.org/officeDocument/2006/relationships"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94846-1072-4E1C-B7B4-55E1CD3E505F}">
      <dsp:nvSpPr>
        <dsp:cNvPr id="0" name=""/>
        <dsp:cNvSpPr/>
      </dsp:nvSpPr>
      <dsp:spPr>
        <a:xfrm>
          <a:off x="4706100" y="4846299"/>
          <a:ext cx="2797240" cy="943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cap="all" baseline="0" dirty="0">
              <a:solidFill>
                <a:srgbClr val="1C4A6E"/>
              </a:solidFill>
            </a:rPr>
            <a:t>Trace claims, quotes, and media back to the original context</a:t>
          </a:r>
          <a:endParaRPr lang="en-US" sz="2000" kern="1200" cap="all" baseline="0" dirty="0">
            <a:solidFill>
              <a:srgbClr val="1C4A6E"/>
            </a:solidFill>
          </a:endParaRPr>
        </a:p>
      </dsp:txBody>
      <dsp:txXfrm>
        <a:off x="4706100" y="4846299"/>
        <a:ext cx="2797240" cy="943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D724F-A8B6-40DD-9D32-0830C981E9EE}">
      <dsp:nvSpPr>
        <dsp:cNvPr id="0" name=""/>
        <dsp:cNvSpPr/>
      </dsp:nvSpPr>
      <dsp:spPr>
        <a:xfrm rot="10800000">
          <a:off x="1249935" y="942"/>
          <a:ext cx="5772468" cy="791411"/>
        </a:xfrm>
        <a:prstGeom prst="round2DiagRect">
          <a:avLst/>
        </a:prstGeom>
        <a:solidFill>
          <a:srgbClr val="1C4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89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Steven Hunt, Illinois State University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i="1" kern="1200" dirty="0"/>
            <a:t>Political engagement, Engaged Campus Study</a:t>
          </a:r>
        </a:p>
      </dsp:txBody>
      <dsp:txXfrm rot="10800000">
        <a:off x="1288569" y="39576"/>
        <a:ext cx="5695200" cy="714143"/>
      </dsp:txXfrm>
    </dsp:sp>
    <dsp:sp modelId="{98CBFED1-1D0C-49A3-99D5-C2BC8E1501D0}">
      <dsp:nvSpPr>
        <dsp:cNvPr id="0" name=""/>
        <dsp:cNvSpPr/>
      </dsp:nvSpPr>
      <dsp:spPr>
        <a:xfrm>
          <a:off x="360932" y="942"/>
          <a:ext cx="791411" cy="79141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65D7917-4DE7-4ABF-865C-CDFF8612AE06}">
      <dsp:nvSpPr>
        <dsp:cNvPr id="0" name=""/>
        <dsp:cNvSpPr/>
      </dsp:nvSpPr>
      <dsp:spPr>
        <a:xfrm rot="10800000">
          <a:off x="1249935" y="1028596"/>
          <a:ext cx="5772468" cy="791411"/>
        </a:xfrm>
        <a:prstGeom prst="round2DiagRect">
          <a:avLst/>
        </a:prstGeom>
        <a:solidFill>
          <a:srgbClr val="1C4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89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Leah Murray, Weber State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i="1" kern="1200" dirty="0"/>
            <a:t>Engaged Campus Study, Political Ideology</a:t>
          </a:r>
        </a:p>
      </dsp:txBody>
      <dsp:txXfrm rot="10800000">
        <a:off x="1288569" y="1067230"/>
        <a:ext cx="5695200" cy="714143"/>
      </dsp:txXfrm>
    </dsp:sp>
    <dsp:sp modelId="{08784EDA-564E-4138-BFA1-1D259768F8D9}">
      <dsp:nvSpPr>
        <dsp:cNvPr id="0" name=""/>
        <dsp:cNvSpPr/>
      </dsp:nvSpPr>
      <dsp:spPr>
        <a:xfrm>
          <a:off x="360932" y="1028596"/>
          <a:ext cx="791411" cy="79141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748A2E7-3033-497E-982C-0F54E857C61D}">
      <dsp:nvSpPr>
        <dsp:cNvPr id="0" name=""/>
        <dsp:cNvSpPr/>
      </dsp:nvSpPr>
      <dsp:spPr>
        <a:xfrm rot="10800000">
          <a:off x="1249935" y="2056250"/>
          <a:ext cx="5772468" cy="791411"/>
        </a:xfrm>
        <a:prstGeom prst="round2DiagRect">
          <a:avLst/>
        </a:prstGeom>
        <a:solidFill>
          <a:srgbClr val="1C4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89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David Hoffman, University of Maryland, Baltimore County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i="1" kern="1200" dirty="0"/>
            <a:t>Building a theory of change</a:t>
          </a:r>
        </a:p>
      </dsp:txBody>
      <dsp:txXfrm rot="10800000">
        <a:off x="1288569" y="2094884"/>
        <a:ext cx="5695200" cy="714143"/>
      </dsp:txXfrm>
    </dsp:sp>
    <dsp:sp modelId="{65C29223-8AF5-4367-A1A0-F06435B6890B}">
      <dsp:nvSpPr>
        <dsp:cNvPr id="0" name=""/>
        <dsp:cNvSpPr/>
      </dsp:nvSpPr>
      <dsp:spPr>
        <a:xfrm>
          <a:off x="360932" y="2056250"/>
          <a:ext cx="791411" cy="79141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F5DA3F-5481-44C0-901E-EE980AC68ADF}">
      <dsp:nvSpPr>
        <dsp:cNvPr id="0" name=""/>
        <dsp:cNvSpPr/>
      </dsp:nvSpPr>
      <dsp:spPr>
        <a:xfrm rot="10800000">
          <a:off x="1249935" y="3083904"/>
          <a:ext cx="5772468" cy="791411"/>
        </a:xfrm>
        <a:prstGeom prst="round2DiagRect">
          <a:avLst/>
        </a:prstGeom>
        <a:solidFill>
          <a:srgbClr val="1C4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89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Morgan Lewing, Texas A&amp;M University-Central Texas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i="1" kern="1200" dirty="0"/>
            <a:t>Faculty development around civic learning and engagement</a:t>
          </a:r>
        </a:p>
      </dsp:txBody>
      <dsp:txXfrm rot="10800000">
        <a:off x="1288569" y="3122538"/>
        <a:ext cx="5695200" cy="714143"/>
      </dsp:txXfrm>
    </dsp:sp>
    <dsp:sp modelId="{8F1740C8-4BEC-4E98-9520-A4025231D0A0}">
      <dsp:nvSpPr>
        <dsp:cNvPr id="0" name=""/>
        <dsp:cNvSpPr/>
      </dsp:nvSpPr>
      <dsp:spPr>
        <a:xfrm>
          <a:off x="360932" y="3083904"/>
          <a:ext cx="791411" cy="79141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BF68070-FACC-4121-9582-4F75439C8481}">
      <dsp:nvSpPr>
        <dsp:cNvPr id="0" name=""/>
        <dsp:cNvSpPr/>
      </dsp:nvSpPr>
      <dsp:spPr>
        <a:xfrm rot="10800000">
          <a:off x="1249935" y="4111558"/>
          <a:ext cx="5772468" cy="791411"/>
        </a:xfrm>
        <a:prstGeom prst="round2DiagRect">
          <a:avLst/>
        </a:prstGeom>
        <a:solidFill>
          <a:srgbClr val="1C4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89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Molly Kerby, Western Kentucky University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i="1" kern="1200" dirty="0"/>
            <a:t>Civic assessment</a:t>
          </a:r>
        </a:p>
      </dsp:txBody>
      <dsp:txXfrm rot="10800000">
        <a:off x="1288569" y="4150192"/>
        <a:ext cx="5695200" cy="714143"/>
      </dsp:txXfrm>
    </dsp:sp>
    <dsp:sp modelId="{E0A4E882-D03B-47EB-A916-54BCFA47DAFA}">
      <dsp:nvSpPr>
        <dsp:cNvPr id="0" name=""/>
        <dsp:cNvSpPr/>
      </dsp:nvSpPr>
      <dsp:spPr>
        <a:xfrm>
          <a:off x="360932" y="4111558"/>
          <a:ext cx="791411" cy="79141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A1578ED-4CE3-4BD5-A88F-10577526C91B}">
      <dsp:nvSpPr>
        <dsp:cNvPr id="0" name=""/>
        <dsp:cNvSpPr/>
      </dsp:nvSpPr>
      <dsp:spPr>
        <a:xfrm rot="10800000">
          <a:off x="1249935" y="5139212"/>
          <a:ext cx="5772468" cy="791411"/>
        </a:xfrm>
        <a:prstGeom prst="round2DiagRect">
          <a:avLst/>
        </a:prstGeom>
        <a:solidFill>
          <a:srgbClr val="1C4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899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Mike Caulfield, Washington State University Vancouver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i="1" kern="1200" dirty="0"/>
            <a:t>Digital polarization</a:t>
          </a:r>
        </a:p>
      </dsp:txBody>
      <dsp:txXfrm rot="10800000">
        <a:off x="1288569" y="5177846"/>
        <a:ext cx="5695200" cy="714143"/>
      </dsp:txXfrm>
    </dsp:sp>
    <dsp:sp modelId="{E18DE4AE-46C0-4268-B7B8-A397CE050B0C}">
      <dsp:nvSpPr>
        <dsp:cNvPr id="0" name=""/>
        <dsp:cNvSpPr/>
      </dsp:nvSpPr>
      <dsp:spPr>
        <a:xfrm>
          <a:off x="360932" y="5139212"/>
          <a:ext cx="791411" cy="79141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699A60-9A42-47C2-AF3C-DE21E48404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14687-2465-4E8D-8A7E-EE1D28E6B0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3619" y="2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/>
          <a:lstStyle>
            <a:lvl1pPr algn="r">
              <a:defRPr sz="1200"/>
            </a:lvl1pPr>
          </a:lstStyle>
          <a:p>
            <a:fld id="{341E6DAF-A047-4162-9605-73D58FFDF6C9}" type="datetime7">
              <a:rPr lang="en-US" smtClean="0"/>
              <a:t>Feb-20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0E391-A35D-41CA-8770-49C14B6D4B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846089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D2818-BD9D-4FBF-8496-9C5813CB56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3619" y="6846089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 anchor="b"/>
          <a:lstStyle>
            <a:lvl1pPr algn="r">
              <a:defRPr sz="1200"/>
            </a:lvl1pPr>
          </a:lstStyle>
          <a:p>
            <a:fld id="{E58D1FA7-C0A3-4890-A8F1-8631FDB22B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457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3619" y="2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/>
          <a:lstStyle>
            <a:lvl1pPr algn="r">
              <a:defRPr sz="1200"/>
            </a:lvl1pPr>
          </a:lstStyle>
          <a:p>
            <a:fld id="{63169D1B-5D44-48C2-B3FB-FF91BD5F91A1}" type="datetime7">
              <a:rPr lang="en-US" smtClean="0"/>
              <a:t>Feb-20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33663" y="900113"/>
            <a:ext cx="4324350" cy="243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2" tIns="46961" rIns="93922" bIns="4696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52" y="3468507"/>
            <a:ext cx="7672519" cy="2838202"/>
          </a:xfrm>
          <a:prstGeom prst="rect">
            <a:avLst/>
          </a:prstGeom>
        </p:spPr>
        <p:txBody>
          <a:bodyPr vert="horz" lIns="93922" tIns="46961" rIns="93922" bIns="4696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846089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3619" y="6846089"/>
            <a:ext cx="4157032" cy="361226"/>
          </a:xfrm>
          <a:prstGeom prst="rect">
            <a:avLst/>
          </a:prstGeom>
        </p:spPr>
        <p:txBody>
          <a:bodyPr vert="horz" lIns="93922" tIns="46961" rIns="93922" bIns="46961" rtlCol="0" anchor="b"/>
          <a:lstStyle>
            <a:lvl1pPr algn="r">
              <a:defRPr sz="1200"/>
            </a:lvl1pPr>
          </a:lstStyle>
          <a:p>
            <a:fld id="{439CD54C-8342-45CA-B974-2CF189307B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500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Felice to lead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6/6/2019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CD54C-8342-45CA-B974-2CF189307B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6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49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>
              <a:defRPr/>
            </a:pPr>
            <a:endParaRPr lang="en-US" dirty="0"/>
          </a:p>
          <a:p>
            <a:pPr marL="172839" indent="-172839" defTabSz="921807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23526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2839" indent="-172839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6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2839" indent="-172839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71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1242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6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004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4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9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>
              <a:defRPr/>
            </a:pPr>
            <a:endParaRPr lang="en-US" b="1" dirty="0"/>
          </a:p>
          <a:p>
            <a:pPr marL="0" indent="0" defTabSz="921807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14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4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1ae6d65d8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692150"/>
            <a:ext cx="6154737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1ae6d65d8_0_219:notes"/>
          <p:cNvSpPr txBox="1">
            <a:spLocks noGrp="1"/>
          </p:cNvSpPr>
          <p:nvPr>
            <p:ph type="body" idx="1"/>
          </p:nvPr>
        </p:nvSpPr>
        <p:spPr>
          <a:xfrm>
            <a:off x="690719" y="4384710"/>
            <a:ext cx="5525749" cy="4153935"/>
          </a:xfrm>
          <a:prstGeom prst="rect">
            <a:avLst/>
          </a:prstGeom>
        </p:spPr>
        <p:txBody>
          <a:bodyPr spcFirstLastPara="1" wrap="square" lIns="92166" tIns="92166" rIns="92166" bIns="9216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23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9A51-4AE6-4146-8BC5-9C714CAF2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C2CEC-6651-413C-A696-FA91DF0D0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FA23B-68D3-4473-BB6A-9B1BF11A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C6E9-7909-4175-8A67-AD9A75EE7A03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D4A2D-64E7-4E0B-B83C-89AED434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548DB-3E94-4EDC-8159-DDB4F6C0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3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FF6D8-EE07-40A8-9B8C-D82EA6BE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58672-452E-454B-8941-501E2F2D0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A0EA9-5D78-421E-B2BD-C6679B9D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622C-94C9-406A-8D96-A2CB79B4B093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F2E12-E883-4FEE-B467-D13DE657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CDF22-394F-42ED-A6D3-BAF74B7A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3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CDFBAC-67B2-48F1-BAEA-E661ADE45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B9D29-EB02-4272-B633-47A268E6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C1DF3-8355-448D-BCFC-E8476920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9E04-8A8C-444E-9D95-4991E7189582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09639-E48B-4641-9964-91400913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BA8A-D2D8-4069-88A2-E5DAE82C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6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5A6-7E68-4EAD-866F-6880CE98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ABF32-2C58-4CAA-958E-5FC503F7B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329D-07F4-430B-942A-59D8CE4E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8D7B-CE62-45C2-8158-9D211FE47E4F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71CA1-F850-495D-9BA9-D2FA61F6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D41B6-5003-4462-B201-35223464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2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4992-2214-463D-B02F-21F7AB13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0838A-868C-43D9-A593-11F311BA3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7CAFE-CD95-4626-A4CB-8887B646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9E3A-FDA8-4B2C-83FA-3ABF52E560A2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18163-E317-41EB-8134-20A4EB78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9E7E1-9548-40B3-885D-1E0C7F89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2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A94EF-6E58-4106-920D-90447B08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39BB-C877-4394-AA88-67915A168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257FD-33D1-495D-A014-0C5852C87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2291D-4552-4CE5-A05D-5F184DA3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71EC-A6DD-40E0-B704-D1002C10A987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939DB-365D-4415-B7ED-88FDDA56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039EE-274C-494B-BEDE-B0CD7265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1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EFF7-C036-4FC2-93B4-1C758400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FE7A0-4E52-45EA-BD82-405AAD078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DA576-3CE4-45D5-AAF3-36B4524B4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12E7F-7D56-47F2-8A09-9FF6326D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41F8A-ECDE-40CF-8964-7B21576DF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71229-5E97-4A54-B040-2EAF87E6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DB0D-BB2A-42B2-BAB8-1ABEBBC18E92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6A59A-6115-4297-BBAE-AF169DCB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019AE-E9C6-47C5-89E4-1E397D1D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0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9B63-06DD-4DBE-9826-1137421B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A773F-4BAE-4234-9B52-2A9142A1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43F5-0016-4566-9F4E-095CFF7D1612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8C903-76AC-432A-B963-B5ED8B3D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AEB2E-6345-4C2C-A59C-7107C0FB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7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789609-A1F6-4381-92FA-1DF8E5A5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1425-E981-43D4-AE81-D8039EB21B8B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9A126-3B3D-45F7-BFC0-4057DF90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476A-7B1F-4544-9123-7BA7800E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1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375F-A33C-467B-9E9D-5294A637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791A-22AC-487F-83D9-AF74303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12143-8B93-4624-9111-594890A91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CD680-6AA4-4CFA-A29D-0708781A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7D38-508D-4207-822C-B6F4E2211A11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5D598-2799-4D2A-9DDD-A3F883C0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1658C-9767-4081-88FB-A6E6CD3D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9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D46B-FF0C-4C38-B3FF-7C061D6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FF6013-480B-4F19-8AED-72178DA67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73EAD-7E96-4097-B97A-05931099E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219A6-2F02-4684-A828-7A4C2578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05C5-F38B-49FD-8530-2A8360B50E84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045D9-6986-4784-BECC-6DB5CB55A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AD646-1498-447B-86F0-09A02993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7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1BA69-9AF0-4F71-A6D2-A92064A3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192D5-9E55-42CD-AF57-50577BFBE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3EDA-5E16-44D0-8C01-91571A6FA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456D3-89EF-4F94-AADA-6B1F899AC243}" type="datetime1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04C7-9573-4FC4-AC8C-CD0D6F29F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27A46-EBAF-4937-9625-E722E7619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0EE07-BB7E-4518-9627-057E1A0D61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2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8.png"/><Relationship Id="rId20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emf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communication.illinoisstate.edu/getinvolved/smac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EBB0-8EF6-47DA-B44D-5EAB2B6C5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34" y="218427"/>
            <a:ext cx="7702931" cy="6082018"/>
          </a:xfrm>
        </p:spPr>
        <p:txBody>
          <a:bodyPr tIns="0" bIns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1C4A6E"/>
                </a:solidFill>
              </a:rPr>
              <a:t>TT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FCA12-15B8-4E79-A8CD-B5B56DDAA10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400" b="1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endParaRPr lang="en-US" sz="4400" b="1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8BC6C-C8C4-4D0B-9925-1FB48F41C414}"/>
              </a:ext>
            </a:extLst>
          </p:cNvPr>
          <p:cNvSpPr/>
          <p:nvPr/>
        </p:nvSpPr>
        <p:spPr>
          <a:xfrm>
            <a:off x="0" y="6250069"/>
            <a:ext cx="12192000" cy="618564"/>
          </a:xfrm>
          <a:prstGeom prst="rect">
            <a:avLst/>
          </a:prstGeom>
          <a:solidFill>
            <a:srgbClr val="9ED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501CE-B8B5-468E-BEDF-AE7CCBFE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4" y="687897"/>
            <a:ext cx="7721142" cy="4996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9C466-8E59-4AE7-B7A5-02B21A5E3D6F}"/>
              </a:ext>
            </a:extLst>
          </p:cNvPr>
          <p:cNvSpPr txBox="1"/>
          <p:nvPr/>
        </p:nvSpPr>
        <p:spPr>
          <a:xfrm>
            <a:off x="4586049" y="6290659"/>
            <a:ext cx="301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 Journey Begins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E5BA99-E15E-4040-929A-E1951C729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23257" r="22879" b="29855"/>
          <a:stretch/>
        </p:blipFill>
        <p:spPr>
          <a:xfrm rot="5400000">
            <a:off x="7090848" y="1255673"/>
            <a:ext cx="5918577" cy="373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303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F0F1E5-6CA8-488E-A82A-99B97B1B530C}"/>
              </a:ext>
            </a:extLst>
          </p:cNvPr>
          <p:cNvSpPr/>
          <p:nvPr/>
        </p:nvSpPr>
        <p:spPr>
          <a:xfrm>
            <a:off x="0" y="213360"/>
            <a:ext cx="4114800" cy="6644640"/>
          </a:xfrm>
          <a:prstGeom prst="rect">
            <a:avLst/>
          </a:prstGeom>
          <a:solidFill>
            <a:srgbClr val="9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38282C-51B7-4B59-9038-6CF32B71A3FB}"/>
              </a:ext>
            </a:extLst>
          </p:cNvPr>
          <p:cNvSpPr/>
          <p:nvPr/>
        </p:nvSpPr>
        <p:spPr>
          <a:xfrm>
            <a:off x="0" y="-152400"/>
            <a:ext cx="12192000" cy="36576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860CE-6F9A-40A3-9530-F5377893A746}"/>
              </a:ext>
            </a:extLst>
          </p:cNvPr>
          <p:cNvSpPr txBox="1"/>
          <p:nvPr/>
        </p:nvSpPr>
        <p:spPr>
          <a:xfrm>
            <a:off x="0" y="1119795"/>
            <a:ext cx="41148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Science for Citizens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E3D455-4147-40DD-A70B-286314E496DF}"/>
              </a:ext>
            </a:extLst>
          </p:cNvPr>
          <p:cNvSpPr txBox="1">
            <a:spLocks/>
          </p:cNvSpPr>
          <p:nvPr/>
        </p:nvSpPr>
        <p:spPr>
          <a:xfrm>
            <a:off x="0" y="3770306"/>
            <a:ext cx="4114800" cy="14727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2400"/>
              </a:spcAft>
              <a:buClr>
                <a:srgbClr val="1C4A6E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  <a:cs typeface="Gill Sans"/>
              </a:rPr>
              <a:t>Designed to teach students the process of natural sciences to non-majors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lh4.googleusercontent.com/wac7sLuvyuX-fizUradplE-T2Y5eJlZ8t77mMYistO4-Lk2IXtZoGb1N6uWw9rqa18SWj7i5-9kVgoV9pFURL-tm_P-O0ERhsF0Cfj4ILFBCgEjNllr2SVne9DBhx1wUHnGyqDjP1yc">
            <a:extLst>
              <a:ext uri="{FF2B5EF4-FFF2-40B4-BE49-F238E27FC236}">
                <a16:creationId xmlns:a16="http://schemas.microsoft.com/office/drawing/2014/main" id="{9A59CC03-0BD1-4A28-BFCC-1734C429F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2068" r="8517" b="12967"/>
          <a:stretch/>
        </p:blipFill>
        <p:spPr bwMode="auto">
          <a:xfrm>
            <a:off x="5143501" y="1119795"/>
            <a:ext cx="6400800" cy="505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6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4E6779-7869-46ED-BD22-489A59CD53B4}"/>
              </a:ext>
            </a:extLst>
          </p:cNvPr>
          <p:cNvSpPr/>
          <p:nvPr/>
        </p:nvSpPr>
        <p:spPr>
          <a:xfrm>
            <a:off x="0" y="-1"/>
            <a:ext cx="12192000" cy="1249490"/>
          </a:xfrm>
          <a:prstGeom prst="rect">
            <a:avLst/>
          </a:prstGeom>
          <a:solidFill>
            <a:srgbClr val="9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for Citizens 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B8F07D-1055-4C88-A0B7-E401C072E21E}"/>
              </a:ext>
            </a:extLst>
          </p:cNvPr>
          <p:cNvSpPr/>
          <p:nvPr/>
        </p:nvSpPr>
        <p:spPr>
          <a:xfrm>
            <a:off x="4158917" y="127322"/>
            <a:ext cx="7836570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sz="3200" b="1" dirty="0">
              <a:solidFill>
                <a:srgbClr val="1C4A6E"/>
              </a:solidFill>
              <a:cs typeface="Calibri"/>
            </a:endParaRPr>
          </a:p>
          <a:p>
            <a:endParaRPr lang="en-US" dirty="0">
              <a:solidFill>
                <a:srgbClr val="1C4A6E"/>
              </a:solidFill>
              <a:cs typeface="Calibri"/>
            </a:endParaRPr>
          </a:p>
          <a:p>
            <a:endParaRPr lang="en-US" sz="2800" dirty="0">
              <a:solidFill>
                <a:srgbClr val="1C4A6E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BFD6BE5-3A3C-455E-AABE-D06BC0791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91" y="1936594"/>
            <a:ext cx="53091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5D66B50-2203-44C9-8E33-92289B7B6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476" y="1943340"/>
            <a:ext cx="53091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56AAA-5147-444B-A0DB-97534793C399}"/>
              </a:ext>
            </a:extLst>
          </p:cNvPr>
          <p:cNvSpPr txBox="1"/>
          <p:nvPr/>
        </p:nvSpPr>
        <p:spPr>
          <a:xfrm>
            <a:off x="222554" y="2307402"/>
            <a:ext cx="3749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Provides students with the knowledge, skills and predispositions to interact effectively in a globally interdependent society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FC81B-812A-4D54-97F6-F1532BDF87B7}"/>
              </a:ext>
            </a:extLst>
          </p:cNvPr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0" name="Picture 2" descr="https://lh3.googleusercontent.com/vYaBBFNamaV0R5wdHyOHodrirzr_BpKtvkwUM9-XYaqWp7HvuZZdApJFNqoebOdKtGkCm5Ve4ghM04r-3N3AG61uhofa-Fe9mly4a1HIED2TNMoVx3biBR5GpeO6XJ2DPzP6QhuWumo">
            <a:extLst>
              <a:ext uri="{FF2B5EF4-FFF2-40B4-BE49-F238E27FC236}">
                <a16:creationId xmlns:a16="http://schemas.microsoft.com/office/drawing/2014/main" id="{EC599B4D-131A-41F0-9675-BA98C5BD0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4168" b="7265"/>
          <a:stretch/>
        </p:blipFill>
        <p:spPr bwMode="auto">
          <a:xfrm>
            <a:off x="252393" y="2099215"/>
            <a:ext cx="5595958" cy="35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u9y5ipvTCUbGmPIBCGIKYn5Ipv8-NgdN3PVB6tvzClzuF5NtN_4MnX4uGSlCduhUbUkO1NCyJvj3gVpdZdBSQNw4iOV_H96DQjQmcnnuLR0wJ7bC5FSao-TEFypoeNAIQUavwS6VAO4">
            <a:extLst>
              <a:ext uri="{FF2B5EF4-FFF2-40B4-BE49-F238E27FC236}">
                <a16:creationId xmlns:a16="http://schemas.microsoft.com/office/drawing/2014/main" id="{C60F6086-9D95-4307-AACD-16F6FB18C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4651" b="8458"/>
          <a:stretch/>
        </p:blipFill>
        <p:spPr bwMode="auto">
          <a:xfrm>
            <a:off x="6096000" y="2099214"/>
            <a:ext cx="562579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0998A3-B310-442C-9BBF-48229F871F4A}"/>
              </a:ext>
            </a:extLst>
          </p:cNvPr>
          <p:cNvSpPr/>
          <p:nvPr/>
        </p:nvSpPr>
        <p:spPr>
          <a:xfrm>
            <a:off x="7451953" y="1798720"/>
            <a:ext cx="3190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“Acceptance” of Evolution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223226-88D3-4576-83C3-2D9EBC295F55}"/>
              </a:ext>
            </a:extLst>
          </p:cNvPr>
          <p:cNvSpPr/>
          <p:nvPr/>
        </p:nvSpPr>
        <p:spPr>
          <a:xfrm>
            <a:off x="2113687" y="1736539"/>
            <a:ext cx="1874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Critical Thinking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469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F0F1E5-6CA8-488E-A82A-99B97B1B530C}"/>
              </a:ext>
            </a:extLst>
          </p:cNvPr>
          <p:cNvSpPr/>
          <p:nvPr/>
        </p:nvSpPr>
        <p:spPr>
          <a:xfrm>
            <a:off x="0" y="213360"/>
            <a:ext cx="4114800" cy="6644640"/>
          </a:xfrm>
          <a:prstGeom prst="rect">
            <a:avLst/>
          </a:prstGeom>
          <a:solidFill>
            <a:srgbClr val="9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38282C-51B7-4B59-9038-6CF32B71A3FB}"/>
              </a:ext>
            </a:extLst>
          </p:cNvPr>
          <p:cNvSpPr/>
          <p:nvPr/>
        </p:nvSpPr>
        <p:spPr>
          <a:xfrm>
            <a:off x="0" y="-152400"/>
            <a:ext cx="12192000" cy="36576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860CE-6F9A-40A3-9530-F5377893A746}"/>
              </a:ext>
            </a:extLst>
          </p:cNvPr>
          <p:cNvSpPr txBox="1"/>
          <p:nvPr/>
        </p:nvSpPr>
        <p:spPr>
          <a:xfrm>
            <a:off x="-65806" y="579120"/>
            <a:ext cx="41148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Digital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Polarization (DigiPo)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E3D455-4147-40DD-A70B-286314E496DF}"/>
              </a:ext>
            </a:extLst>
          </p:cNvPr>
          <p:cNvSpPr txBox="1">
            <a:spLocks/>
          </p:cNvSpPr>
          <p:nvPr/>
        </p:nvSpPr>
        <p:spPr>
          <a:xfrm>
            <a:off x="65806" y="3307659"/>
            <a:ext cx="4114800" cy="14727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2400"/>
              </a:spcAft>
              <a:buClr>
                <a:srgbClr val="1C4A6E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  <a:cs typeface="Gill Sans"/>
              </a:rPr>
              <a:t>Designed to help students identify fake news and misinformation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9413AD-D8DA-41CF-9331-B821A560E9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429562"/>
              </p:ext>
            </p:extLst>
          </p:nvPr>
        </p:nvGraphicFramePr>
        <p:xfrm>
          <a:off x="4285759" y="418770"/>
          <a:ext cx="7582885" cy="588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DD3C6AC0-7DEA-4BD2-8E4D-424751CEE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8994" y="5847045"/>
            <a:ext cx="914400" cy="9144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EC21BD7-4370-4817-8A74-5793667A6CB3}"/>
              </a:ext>
            </a:extLst>
          </p:cNvPr>
          <p:cNvSpPr/>
          <p:nvPr/>
        </p:nvSpPr>
        <p:spPr>
          <a:xfrm flipH="1">
            <a:off x="3824722" y="4703485"/>
            <a:ext cx="1428751" cy="1175658"/>
          </a:xfrm>
          <a:prstGeom prst="cloudCallout">
            <a:avLst>
              <a:gd name="adj1" fmla="val 13966"/>
              <a:gd name="adj2" fmla="val 7754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Mind Over Chatter</a:t>
            </a:r>
          </a:p>
        </p:txBody>
      </p:sp>
    </p:spTree>
    <p:extLst>
      <p:ext uri="{BB962C8B-B14F-4D97-AF65-F5344CB8AC3E}">
        <p14:creationId xmlns:p14="http://schemas.microsoft.com/office/powerpoint/2010/main" val="171636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4E6779-7869-46ED-BD22-489A59CD53B4}"/>
              </a:ext>
            </a:extLst>
          </p:cNvPr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4D1278-EC66-461F-8440-7942DF85F5DA}"/>
              </a:ext>
            </a:extLst>
          </p:cNvPr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9ED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AB2BD-1317-46FD-9F5D-296E1D228E7D}"/>
              </a:ext>
            </a:extLst>
          </p:cNvPr>
          <p:cNvSpPr txBox="1"/>
          <p:nvPr/>
        </p:nvSpPr>
        <p:spPr>
          <a:xfrm>
            <a:off x="1" y="853620"/>
            <a:ext cx="4114800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Civic Fellows</a:t>
            </a:r>
          </a:p>
          <a:p>
            <a:pPr marL="457200" indent="-457200" algn="ctr">
              <a:buFont typeface="Arial,Sans-Serif"/>
              <a:buChar char="•"/>
            </a:pP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ADP Civic Fellows explore </a:t>
            </a:r>
            <a:r>
              <a:rPr lang="en-US" sz="2800" dirty="0">
                <a:solidFill>
                  <a:srgbClr val="9ED9B9"/>
                </a:solidFill>
                <a:ea typeface="+mn-lt"/>
                <a:cs typeface="+mn-lt"/>
              </a:rPr>
              <a:t>assessment</a:t>
            </a: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800" dirty="0">
                <a:solidFill>
                  <a:srgbClr val="9ED9B9"/>
                </a:solidFill>
                <a:ea typeface="+mn-lt"/>
                <a:cs typeface="+mn-lt"/>
              </a:rPr>
              <a:t>research</a:t>
            </a: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and </a:t>
            </a:r>
            <a:r>
              <a:rPr lang="en-US" sz="2800" dirty="0">
                <a:solidFill>
                  <a:srgbClr val="9ED9B9"/>
                </a:solidFill>
                <a:ea typeface="+mn-lt"/>
                <a:cs typeface="+mn-lt"/>
              </a:rPr>
              <a:t>programmatic</a:t>
            </a: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efforts that enact and support ADP’s mission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and national work. </a:t>
            </a:r>
          </a:p>
          <a:p>
            <a:pPr algn="ctr"/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8ABDFB1-2E4F-4AF1-AF6D-5883A326A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089823"/>
              </p:ext>
            </p:extLst>
          </p:nvPr>
        </p:nvGraphicFramePr>
        <p:xfrm>
          <a:off x="4307305" y="280337"/>
          <a:ext cx="8077199" cy="593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258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4D1278-EC66-461F-8440-7942DF85F5DA}"/>
              </a:ext>
            </a:extLst>
          </p:cNvPr>
          <p:cNvSpPr/>
          <p:nvPr/>
        </p:nvSpPr>
        <p:spPr>
          <a:xfrm>
            <a:off x="-61011" y="0"/>
            <a:ext cx="2705352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ADP Steering Committee</a:t>
            </a:r>
          </a:p>
          <a:p>
            <a:pPr algn="ctr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2B7817-6313-43E1-A21C-2F63E248C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977" y="2074895"/>
            <a:ext cx="1338782" cy="5694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3E96B5-311E-4B58-B7A1-0F182F696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17"/>
          <a:stretch/>
        </p:blipFill>
        <p:spPr>
          <a:xfrm>
            <a:off x="2717797" y="3534367"/>
            <a:ext cx="2546896" cy="6000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D949A8-A559-4F02-AEE7-28C82B921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865" y="3524428"/>
            <a:ext cx="1300672" cy="5267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0ADC79A-A233-44F3-B439-1780CF2C5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033" y="663259"/>
            <a:ext cx="2074884" cy="5356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205E44-232C-4BB9-AAE2-242712490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409" y="466099"/>
            <a:ext cx="1848548" cy="6922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D61EA7A-ED1C-4596-A2D9-F7D43BB15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106" y="2025714"/>
            <a:ext cx="1802391" cy="6186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9A29E1-B027-4141-A8AD-4482CFD1C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3933" y="640419"/>
            <a:ext cx="1481332" cy="48031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0CABEDF-73A2-46D0-A4A4-07BCBE7368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4239" y="2008533"/>
            <a:ext cx="2112820" cy="61861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BFDBD3A-750F-45E0-9D5A-03A42E9132F4}"/>
              </a:ext>
            </a:extLst>
          </p:cNvPr>
          <p:cNvSpPr txBox="1"/>
          <p:nvPr/>
        </p:nvSpPr>
        <p:spPr>
          <a:xfrm>
            <a:off x="7378440" y="1362202"/>
            <a:ext cx="224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Peg Gray-Vickrey</a:t>
            </a:r>
          </a:p>
          <a:p>
            <a:pPr algn="ctr"/>
            <a:r>
              <a:rPr lang="en-US" sz="1200" i="1" dirty="0"/>
              <a:t>Provost and Vice President for Academic and Student Affairs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FCDA11-7988-4B92-A8E6-DFFF192CDAD8}"/>
              </a:ext>
            </a:extLst>
          </p:cNvPr>
          <p:cNvSpPr txBox="1"/>
          <p:nvPr/>
        </p:nvSpPr>
        <p:spPr>
          <a:xfrm>
            <a:off x="7178579" y="33983"/>
            <a:ext cx="244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Mel Netzhammer</a:t>
            </a:r>
            <a:br>
              <a:rPr lang="en-US" sz="1200" dirty="0"/>
            </a:br>
            <a:r>
              <a:rPr lang="en-US" sz="1200" i="1" dirty="0"/>
              <a:t>Chancellor</a:t>
            </a:r>
            <a:endParaRPr lang="en-US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AFD26B-02F7-4EB0-A355-EFBA994B8155}"/>
              </a:ext>
            </a:extLst>
          </p:cNvPr>
          <p:cNvSpPr txBox="1"/>
          <p:nvPr/>
        </p:nvSpPr>
        <p:spPr>
          <a:xfrm>
            <a:off x="4774788" y="1371236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Lane Perry</a:t>
            </a:r>
            <a:br>
              <a:rPr lang="en-US" sz="1200" dirty="0"/>
            </a:br>
            <a:r>
              <a:rPr lang="en-US" sz="1200" i="1" dirty="0"/>
              <a:t>Director of Center for Community Engagement and Service Learning</a:t>
            </a:r>
            <a:endParaRPr lang="en-US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A42121-F4F7-4D60-A0A0-8EBC8FCC3577}"/>
              </a:ext>
            </a:extLst>
          </p:cNvPr>
          <p:cNvSpPr txBox="1"/>
          <p:nvPr/>
        </p:nvSpPr>
        <p:spPr>
          <a:xfrm>
            <a:off x="2473105" y="1382629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Shala Mills</a:t>
            </a:r>
            <a:br>
              <a:rPr lang="en-US" sz="1200" dirty="0"/>
            </a:br>
            <a:r>
              <a:rPr lang="en-US" sz="1200" i="1" dirty="0"/>
              <a:t>Assistant Vice President for Graduate and Extended Learning</a:t>
            </a:r>
            <a:endParaRPr lang="en-US" sz="12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9894AC-1C1B-4740-8C82-ADB377F095B5}"/>
              </a:ext>
            </a:extLst>
          </p:cNvPr>
          <p:cNvSpPr txBox="1"/>
          <p:nvPr/>
        </p:nvSpPr>
        <p:spPr>
          <a:xfrm>
            <a:off x="2731392" y="3503"/>
            <a:ext cx="207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Kris Pierre</a:t>
            </a:r>
          </a:p>
          <a:p>
            <a:pPr algn="ctr"/>
            <a:r>
              <a:rPr lang="en-US" sz="1200" i="1" dirty="0"/>
              <a:t>Director, Career Development &amp; Community Partnerships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570C07-D81F-4AF6-A27A-99C25B7F51E7}"/>
              </a:ext>
            </a:extLst>
          </p:cNvPr>
          <p:cNvSpPr txBox="1"/>
          <p:nvPr/>
        </p:nvSpPr>
        <p:spPr>
          <a:xfrm>
            <a:off x="5142176" y="3055232"/>
            <a:ext cx="186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Kim Schmidl-Gagne</a:t>
            </a:r>
          </a:p>
          <a:p>
            <a:pPr algn="ctr"/>
            <a:r>
              <a:rPr lang="en-US" sz="1200" i="1" dirty="0"/>
              <a:t>Program Manager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1B978EA-69E5-41E2-9F42-BD314A3FC833}"/>
              </a:ext>
            </a:extLst>
          </p:cNvPr>
          <p:cNvSpPr txBox="1"/>
          <p:nvPr/>
        </p:nvSpPr>
        <p:spPr>
          <a:xfrm>
            <a:off x="5164712" y="3503"/>
            <a:ext cx="198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David Hoffman</a:t>
            </a:r>
            <a:br>
              <a:rPr lang="en-US" sz="1200" dirty="0"/>
            </a:br>
            <a:r>
              <a:rPr lang="en-US" sz="1200" i="1" dirty="0"/>
              <a:t>Director, Center for Democracy and Civic Life</a:t>
            </a:r>
            <a:endParaRPr lang="en-US" sz="1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6AC4842-8E22-4B7F-922F-DB3FBE71266F}"/>
              </a:ext>
            </a:extLst>
          </p:cNvPr>
          <p:cNvSpPr txBox="1"/>
          <p:nvPr/>
        </p:nvSpPr>
        <p:spPr>
          <a:xfrm>
            <a:off x="2644341" y="3035848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William J. McKinney</a:t>
            </a:r>
            <a:br>
              <a:rPr lang="en-US" sz="1200" dirty="0"/>
            </a:br>
            <a:r>
              <a:rPr lang="en-US" sz="1200" i="1" dirty="0"/>
              <a:t>Senior Advisor for Regional Campus Affairs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2906EF-C4F8-4C20-B2DE-D78C71D249A2}"/>
              </a:ext>
            </a:extLst>
          </p:cNvPr>
          <p:cNvSpPr txBox="1"/>
          <p:nvPr/>
        </p:nvSpPr>
        <p:spPr>
          <a:xfrm>
            <a:off x="9084011" y="45355"/>
            <a:ext cx="244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Melinda Treadwell</a:t>
            </a:r>
            <a:br>
              <a:rPr lang="en-US" sz="1200" dirty="0"/>
            </a:br>
            <a:r>
              <a:rPr lang="en-US" sz="1200" i="1" dirty="0"/>
              <a:t>President</a:t>
            </a:r>
            <a:endParaRPr lang="en-US" sz="1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DD38D7-7944-4CA8-B6A6-44D7F42C8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801" y="518392"/>
            <a:ext cx="1239291" cy="50186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B932360-2BE4-4389-9F1D-5DFEB26F984E}"/>
              </a:ext>
            </a:extLst>
          </p:cNvPr>
          <p:cNvSpPr txBox="1"/>
          <p:nvPr/>
        </p:nvSpPr>
        <p:spPr>
          <a:xfrm>
            <a:off x="9621545" y="1362201"/>
            <a:ext cx="224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Robert Ducoffe</a:t>
            </a:r>
          </a:p>
          <a:p>
            <a:pPr algn="ctr"/>
            <a:r>
              <a:rPr lang="en-US" sz="1200" i="1" dirty="0"/>
              <a:t>Provost and Vice Chancellor for Academic and Student Affairs</a:t>
            </a:r>
          </a:p>
        </p:txBody>
      </p:sp>
      <p:sp>
        <p:nvSpPr>
          <p:cNvPr id="2" name="AutoShape 2" descr="University of Wisconsin-Parkside">
            <a:extLst>
              <a:ext uri="{FF2B5EF4-FFF2-40B4-BE49-F238E27FC236}">
                <a16:creationId xmlns:a16="http://schemas.microsoft.com/office/drawing/2014/main" id="{00B6C812-7F4D-4336-BE16-392C06312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C4245-F912-4890-A486-AED04C0507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6801" y="2067097"/>
            <a:ext cx="1862575" cy="5014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EA294E-B18A-4806-9C66-7DE2A11CC9DE}"/>
              </a:ext>
            </a:extLst>
          </p:cNvPr>
          <p:cNvSpPr txBox="1"/>
          <p:nvPr/>
        </p:nvSpPr>
        <p:spPr>
          <a:xfrm>
            <a:off x="7562182" y="3011961"/>
            <a:ext cx="186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Mary Evins</a:t>
            </a:r>
          </a:p>
          <a:p>
            <a:pPr algn="ctr"/>
            <a:r>
              <a:rPr lang="en-US" sz="1200" i="1" dirty="0"/>
              <a:t>Research Professor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9551B-C216-454A-A5DC-6F6926D0B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7462" y="3447427"/>
            <a:ext cx="2044083" cy="4522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E862CF6-19CB-4DCF-BA17-3F1DE4AEEA64}"/>
              </a:ext>
            </a:extLst>
          </p:cNvPr>
          <p:cNvSpPr txBox="1"/>
          <p:nvPr/>
        </p:nvSpPr>
        <p:spPr>
          <a:xfrm>
            <a:off x="9983166" y="3090909"/>
            <a:ext cx="186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Molly Kerby</a:t>
            </a:r>
          </a:p>
          <a:p>
            <a:pPr algn="ctr"/>
            <a:r>
              <a:rPr lang="en-US" sz="1200" i="1" dirty="0"/>
              <a:t>Assistant Professor for Institutional Effectiveness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E1D61-A181-46BD-83FF-3212F3F15D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2348" y="3737240"/>
            <a:ext cx="1333303" cy="41946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BD123C8-F637-467B-83C6-A262307E76F2}"/>
              </a:ext>
            </a:extLst>
          </p:cNvPr>
          <p:cNvSpPr txBox="1"/>
          <p:nvPr/>
        </p:nvSpPr>
        <p:spPr>
          <a:xfrm>
            <a:off x="2611156" y="4254769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Steven Koether</a:t>
            </a:r>
            <a:br>
              <a:rPr lang="en-US" sz="1200" dirty="0"/>
            </a:br>
            <a:r>
              <a:rPr lang="en-US" sz="1200" i="1" dirty="0"/>
              <a:t>Foundation of Science Coordinator/Instructor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C9F41E-C1A7-43E3-85B3-4D1544BBF715}"/>
              </a:ext>
            </a:extLst>
          </p:cNvPr>
          <p:cNvSpPr txBox="1"/>
          <p:nvPr/>
        </p:nvSpPr>
        <p:spPr>
          <a:xfrm>
            <a:off x="4708443" y="4321693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Alison McCartney</a:t>
            </a:r>
            <a:br>
              <a:rPr lang="en-US" sz="1200" dirty="0"/>
            </a:br>
            <a:r>
              <a:rPr lang="en-US" sz="1200" i="1" dirty="0"/>
              <a:t>Professor, Political Science, Honors Coordinator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B238A1-D08D-4026-A83E-C5F754C445DA}"/>
              </a:ext>
            </a:extLst>
          </p:cNvPr>
          <p:cNvSpPr txBox="1"/>
          <p:nvPr/>
        </p:nvSpPr>
        <p:spPr>
          <a:xfrm>
            <a:off x="7222713" y="4271312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Eric Morrow</a:t>
            </a:r>
            <a:br>
              <a:rPr lang="en-US" sz="1200" dirty="0"/>
            </a:br>
            <a:r>
              <a:rPr lang="en-US" sz="1200" i="1" dirty="0"/>
              <a:t>Interim Dean, College of Liberal and Fine Arts</a:t>
            </a:r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6DF3B-B8D0-4966-A068-8DF7D825746B}"/>
              </a:ext>
            </a:extLst>
          </p:cNvPr>
          <p:cNvSpPr txBox="1"/>
          <p:nvPr/>
        </p:nvSpPr>
        <p:spPr>
          <a:xfrm>
            <a:off x="9624003" y="4348565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Elizabeth Parmelee</a:t>
            </a:r>
            <a:br>
              <a:rPr lang="en-US" sz="1200" dirty="0"/>
            </a:br>
            <a:r>
              <a:rPr lang="en-US" sz="1200" i="1" dirty="0"/>
              <a:t>Associate Vice President of Undergraduate Studies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B7F873-8D9A-43AA-9E04-950AB514E613}"/>
              </a:ext>
            </a:extLst>
          </p:cNvPr>
          <p:cNvSpPr txBox="1"/>
          <p:nvPr/>
        </p:nvSpPr>
        <p:spPr>
          <a:xfrm>
            <a:off x="2966278" y="5894415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Rebekah Selby</a:t>
            </a:r>
            <a:br>
              <a:rPr lang="en-US" sz="1200" dirty="0"/>
            </a:br>
            <a:r>
              <a:rPr lang="en-US" sz="1200" i="1" dirty="0"/>
              <a:t>Assistant Professor, Mathematics and Economics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29583-08FF-469B-A3DD-95977DA920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3141" y="4872738"/>
            <a:ext cx="1594668" cy="489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AE515-34CE-49E0-94B5-231F64D4F3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3797" y="4908070"/>
            <a:ext cx="2041815" cy="646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B3985-5FF6-4630-8E4F-C75D57014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6239" y="4861383"/>
            <a:ext cx="954460" cy="954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63D0D-90B6-4CF8-AFF5-C426807D21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92080" y="4944584"/>
            <a:ext cx="1239856" cy="954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5DE751-45E4-47F2-915C-F04ECD5598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3102" y="5757083"/>
            <a:ext cx="920996" cy="9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6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B3C3231-9711-42B2-A71C-05E1B9F78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34" r="-360" b="5964"/>
          <a:stretch/>
        </p:blipFill>
        <p:spPr>
          <a:xfrm>
            <a:off x="969973" y="409036"/>
            <a:ext cx="9584543" cy="64489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38282C-51B7-4B59-9038-6CF32B71A3FB}"/>
              </a:ext>
            </a:extLst>
          </p:cNvPr>
          <p:cNvSpPr/>
          <p:nvPr/>
        </p:nvSpPr>
        <p:spPr>
          <a:xfrm>
            <a:off x="0" y="-1"/>
            <a:ext cx="12192000" cy="409037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026" name="Picture 2" descr="Council on Foreign Relations">
            <a:extLst>
              <a:ext uri="{FF2B5EF4-FFF2-40B4-BE49-F238E27FC236}">
                <a16:creationId xmlns:a16="http://schemas.microsoft.com/office/drawing/2014/main" id="{270B90FB-B391-4D7D-ACE8-EDB0A5C9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07" y="2097038"/>
            <a:ext cx="2026473" cy="9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dquity">
            <a:extLst>
              <a:ext uri="{FF2B5EF4-FFF2-40B4-BE49-F238E27FC236}">
                <a16:creationId xmlns:a16="http://schemas.microsoft.com/office/drawing/2014/main" id="{B48A5469-2436-41A4-A91D-D8DF0DD9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447" y="4280344"/>
            <a:ext cx="1791349" cy="62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Union Institute logo">
            <a:extLst>
              <a:ext uri="{FF2B5EF4-FFF2-40B4-BE49-F238E27FC236}">
                <a16:creationId xmlns:a16="http://schemas.microsoft.com/office/drawing/2014/main" id="{3CB5AEBD-C3C7-4DAE-A75B-EA478781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34" y="4626019"/>
            <a:ext cx="14287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tImpact UptoUs -logo">
            <a:extLst>
              <a:ext uri="{FF2B5EF4-FFF2-40B4-BE49-F238E27FC236}">
                <a16:creationId xmlns:a16="http://schemas.microsoft.com/office/drawing/2014/main" id="{604CA1D7-DE68-44AA-9A2A-84654003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86" y="1366827"/>
            <a:ext cx="1550949" cy="9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mpus Vote Project - small logo">
            <a:extLst>
              <a:ext uri="{FF2B5EF4-FFF2-40B4-BE49-F238E27FC236}">
                <a16:creationId xmlns:a16="http://schemas.microsoft.com/office/drawing/2014/main" id="{8ABF8014-076A-41D7-849A-A01EA251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868" y="2027566"/>
            <a:ext cx="1492024" cy="14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TS small">
            <a:extLst>
              <a:ext uri="{FF2B5EF4-FFF2-40B4-BE49-F238E27FC236}">
                <a16:creationId xmlns:a16="http://schemas.microsoft.com/office/drawing/2014/main" id="{A3D238E2-A001-47B3-982D-CCC882D8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46" y="4841429"/>
            <a:ext cx="1321626" cy="9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oad Trip Nation logo">
            <a:extLst>
              <a:ext uri="{FF2B5EF4-FFF2-40B4-BE49-F238E27FC236}">
                <a16:creationId xmlns:a16="http://schemas.microsoft.com/office/drawing/2014/main" id="{D70A1DB0-7F6C-4311-ADE9-CCA987AE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1" y="3327998"/>
            <a:ext cx="1578816" cy="15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LSV logo">
            <a:extLst>
              <a:ext uri="{FF2B5EF4-FFF2-40B4-BE49-F238E27FC236}">
                <a16:creationId xmlns:a16="http://schemas.microsoft.com/office/drawing/2014/main" id="{D54D0FC9-0E19-48C7-83DB-50100602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50" y="1530677"/>
            <a:ext cx="1711161" cy="17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ndrew Goodman Foundation - logo">
            <a:extLst>
              <a:ext uri="{FF2B5EF4-FFF2-40B4-BE49-F238E27FC236}">
                <a16:creationId xmlns:a16="http://schemas.microsoft.com/office/drawing/2014/main" id="{E229FBE1-F2F8-4B20-B6ED-C5A34A06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48" y="2027565"/>
            <a:ext cx="1009036" cy="21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LEAD Initiative">
            <a:extLst>
              <a:ext uri="{FF2B5EF4-FFF2-40B4-BE49-F238E27FC236}">
                <a16:creationId xmlns:a16="http://schemas.microsoft.com/office/drawing/2014/main" id="{D9C71470-868D-4AA7-AD6E-E1F3825D3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41" y="4059364"/>
            <a:ext cx="2044738" cy="20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agan Foundation logo">
            <a:extLst>
              <a:ext uri="{FF2B5EF4-FFF2-40B4-BE49-F238E27FC236}">
                <a16:creationId xmlns:a16="http://schemas.microsoft.com/office/drawing/2014/main" id="{99EEB031-5059-4041-8172-813C5564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13" y="5255577"/>
            <a:ext cx="1412424" cy="14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261D7-2757-4849-A80A-1940E28AAAC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6054"/>
          <a:stretch/>
        </p:blipFill>
        <p:spPr>
          <a:xfrm>
            <a:off x="4592149" y="2339131"/>
            <a:ext cx="2552700" cy="814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994E5-D084-4C8B-A7D6-D62717A921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2651" y="6055826"/>
            <a:ext cx="2074274" cy="675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CFEA4-96FA-4AA8-96AF-AACF09BE9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0568" y="613882"/>
            <a:ext cx="1902353" cy="991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5913EA-5FAE-4599-A3E5-064E9A34EB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3894" y="6244118"/>
            <a:ext cx="2394284" cy="4949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647F11-2A5D-4848-8F07-099615BB4D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0635" y="2452398"/>
            <a:ext cx="1337338" cy="173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1E37C9-8BFC-4887-A1D9-486EBD5B1C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" y="4457717"/>
            <a:ext cx="2394284" cy="2400284"/>
          </a:xfrm>
          <a:prstGeom prst="rect">
            <a:avLst/>
          </a:prstGeom>
        </p:spPr>
      </p:pic>
      <p:pic>
        <p:nvPicPr>
          <p:cNvPr id="4" name="Picture 6" descr="Image result for kettering foundation logo">
            <a:extLst>
              <a:ext uri="{FF2B5EF4-FFF2-40B4-BE49-F238E27FC236}">
                <a16:creationId xmlns:a16="http://schemas.microsoft.com/office/drawing/2014/main" id="{62A1CB19-05F4-4952-9BA2-843EF51B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45" y="5824957"/>
            <a:ext cx="1832527" cy="9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F3999-6EF8-46D2-8A88-A6FDD54D86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57" y="769650"/>
            <a:ext cx="3389073" cy="475486"/>
          </a:xfrm>
          <a:prstGeom prst="rect">
            <a:avLst/>
          </a:prstGeom>
        </p:spPr>
      </p:pic>
      <p:pic>
        <p:nvPicPr>
          <p:cNvPr id="35" name="Picture 34" descr="logo-allin@2x.png">
            <a:extLst>
              <a:ext uri="{FF2B5EF4-FFF2-40B4-BE49-F238E27FC236}">
                <a16:creationId xmlns:a16="http://schemas.microsoft.com/office/drawing/2014/main" id="{70719D4E-7680-475E-A161-1A864C4D6D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4" y="761424"/>
            <a:ext cx="1472778" cy="14727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0CC4EE-CC67-417C-8A34-50F1F095C9C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29674" y="483468"/>
            <a:ext cx="2555183" cy="8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83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CE8601-D58E-4B1C-A53A-FA7AA50AB67B}"/>
              </a:ext>
            </a:extLst>
          </p:cNvPr>
          <p:cNvSpPr/>
          <p:nvPr/>
        </p:nvSpPr>
        <p:spPr>
          <a:xfrm>
            <a:off x="0" y="-14296"/>
            <a:ext cx="4114800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4D1278-EC66-461F-8440-7942DF85F5DA}"/>
              </a:ext>
            </a:extLst>
          </p:cNvPr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9ED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B8F07D-1055-4C88-A0B7-E401C072E21E}"/>
              </a:ext>
            </a:extLst>
          </p:cNvPr>
          <p:cNvSpPr/>
          <p:nvPr/>
        </p:nvSpPr>
        <p:spPr>
          <a:xfrm>
            <a:off x="88231" y="2284865"/>
            <a:ext cx="3954379" cy="38472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Faculty, Students, Student Affairs, Campus Leadership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AASCU, NASPA, community colleges, independents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20+ community partners and sponsors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7EBB88-FCAE-40D5-843C-C67DF300CDA9}"/>
              </a:ext>
            </a:extLst>
          </p:cNvPr>
          <p:cNvGrpSpPr/>
          <p:nvPr/>
        </p:nvGrpSpPr>
        <p:grpSpPr>
          <a:xfrm>
            <a:off x="4787669" y="77906"/>
            <a:ext cx="6731461" cy="6414334"/>
            <a:chOff x="4870035" y="77906"/>
            <a:chExt cx="6731461" cy="6414334"/>
          </a:xfrm>
        </p:grpSpPr>
        <p:pic>
          <p:nvPicPr>
            <p:cNvPr id="3075" name="Picture 5" descr="https://lh5.googleusercontent.com/liPvlq4dgXwvUWrUXHkeo2b6bgRi96npZ26xOS3gdESBplACVw7AzWHqKEY7GVh7UA2JR4_aUi1ercM8sqFf7tGjrQsqSIRxWJeOiuaW09agHx633c5_Sxfyu9VC699hsG1pONT_">
              <a:extLst>
                <a:ext uri="{FF2B5EF4-FFF2-40B4-BE49-F238E27FC236}">
                  <a16:creationId xmlns:a16="http://schemas.microsoft.com/office/drawing/2014/main" id="{4794C7AB-846D-4095-A3E2-3FB76BCF9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035" y="77906"/>
              <a:ext cx="6414334" cy="6414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1AB320-7C3B-46F7-9F10-FC5B3A831C6C}"/>
                </a:ext>
              </a:extLst>
            </p:cNvPr>
            <p:cNvSpPr txBox="1"/>
            <p:nvPr/>
          </p:nvSpPr>
          <p:spPr>
            <a:xfrm>
              <a:off x="9760665" y="5110111"/>
              <a:ext cx="18408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Developed by the Social Media Analytics Command Center (</a:t>
              </a:r>
              <a:r>
                <a:rPr lang="en-US" sz="1200" u="sng" dirty="0">
                  <a:hlinkClick r:id="rId4"/>
                </a:rPr>
                <a:t>SMACC</a:t>
              </a:r>
              <a:r>
                <a:rPr lang="en-US" sz="1200" dirty="0"/>
                <a:t>) housed in the School of Communication at Illinois State University.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BF98C-72A1-428A-AB01-105C5AFA5C5D}"/>
              </a:ext>
            </a:extLst>
          </p:cNvPr>
          <p:cNvGrpSpPr/>
          <p:nvPr/>
        </p:nvGrpSpPr>
        <p:grpSpPr>
          <a:xfrm>
            <a:off x="4283242" y="250108"/>
            <a:ext cx="7748337" cy="6242132"/>
            <a:chOff x="4283242" y="250108"/>
            <a:chExt cx="7748337" cy="62421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B7C5AC-06A5-475A-898B-A99A18C6647A}"/>
                </a:ext>
              </a:extLst>
            </p:cNvPr>
            <p:cNvSpPr/>
            <p:nvPr/>
          </p:nvSpPr>
          <p:spPr>
            <a:xfrm>
              <a:off x="4283242" y="250108"/>
              <a:ext cx="7748337" cy="6242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15C926-1511-46CA-A40A-88FDA590D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930" y="631494"/>
              <a:ext cx="7300940" cy="5214957"/>
            </a:xfrm>
            <a:prstGeom prst="rect">
              <a:avLst/>
            </a:prstGeom>
            <a:ln w="76200"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A25CA8-B772-4F0A-80E4-3A7FE325BFBD}"/>
              </a:ext>
            </a:extLst>
          </p:cNvPr>
          <p:cNvSpPr txBox="1"/>
          <p:nvPr/>
        </p:nvSpPr>
        <p:spPr>
          <a:xfrm>
            <a:off x="0" y="95905"/>
            <a:ext cx="4114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CLDE Meeting</a:t>
            </a:r>
          </a:p>
          <a:p>
            <a:pPr algn="ctr"/>
            <a:endParaRPr lang="en-US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cs typeface="Calibri"/>
              </a:rPr>
              <a:t>Annual conference in partnership with NASPA</a:t>
            </a:r>
          </a:p>
        </p:txBody>
      </p:sp>
    </p:spTree>
    <p:extLst>
      <p:ext uri="{BB962C8B-B14F-4D97-AF65-F5344CB8AC3E}">
        <p14:creationId xmlns:p14="http://schemas.microsoft.com/office/powerpoint/2010/main" val="15427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4E6779-7869-46ED-BD22-489A59CD53B4}"/>
              </a:ext>
            </a:extLst>
          </p:cNvPr>
          <p:cNvSpPr/>
          <p:nvPr/>
        </p:nvSpPr>
        <p:spPr>
          <a:xfrm>
            <a:off x="1" y="0"/>
            <a:ext cx="4114800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E21C4B-E764-4312-862B-890070807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583109"/>
              </p:ext>
            </p:extLst>
          </p:nvPr>
        </p:nvGraphicFramePr>
        <p:xfrm>
          <a:off x="4547840" y="279897"/>
          <a:ext cx="7058722" cy="59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54D1278-EC66-461F-8440-7942DF85F5DA}"/>
              </a:ext>
            </a:extLst>
          </p:cNvPr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9ED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AB2BD-1317-46FD-9F5D-296E1D228E7D}"/>
              </a:ext>
            </a:extLst>
          </p:cNvPr>
          <p:cNvSpPr txBox="1"/>
          <p:nvPr/>
        </p:nvSpPr>
        <p:spPr>
          <a:xfrm>
            <a:off x="0" y="1596600"/>
            <a:ext cx="4114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Equipping students with the knowledge, skills and experiences they need to be informed and engaged citizens.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56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5 Points 5">
            <a:extLst>
              <a:ext uri="{FF2B5EF4-FFF2-40B4-BE49-F238E27FC236}">
                <a16:creationId xmlns:a16="http://schemas.microsoft.com/office/drawing/2014/main" id="{DF83475F-7DCE-48C9-814C-DFCDE7ACA285}"/>
              </a:ext>
            </a:extLst>
          </p:cNvPr>
          <p:cNvSpPr/>
          <p:nvPr/>
        </p:nvSpPr>
        <p:spPr>
          <a:xfrm>
            <a:off x="5531268" y="755378"/>
            <a:ext cx="4724203" cy="5406557"/>
          </a:xfrm>
          <a:prstGeom prst="star5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4D7EA-80DD-4E3B-9BF6-FE8E58EA0CD6}"/>
              </a:ext>
            </a:extLst>
          </p:cNvPr>
          <p:cNvSpPr/>
          <p:nvPr/>
        </p:nvSpPr>
        <p:spPr>
          <a:xfrm>
            <a:off x="0" y="340242"/>
            <a:ext cx="4114800" cy="6517758"/>
          </a:xfrm>
          <a:prstGeom prst="rect">
            <a:avLst/>
          </a:prstGeom>
          <a:solidFill>
            <a:srgbClr val="9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B7DBA-EE82-43E4-A75F-5050977A054E}"/>
              </a:ext>
            </a:extLst>
          </p:cNvPr>
          <p:cNvSpPr txBox="1"/>
          <p:nvPr/>
        </p:nvSpPr>
        <p:spPr>
          <a:xfrm>
            <a:off x="4172856" y="1475301"/>
            <a:ext cx="7932057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dirty="0"/>
              <a:t>The Theory of Change is based on the understanding that our democratic engagement efforts are best when:</a:t>
            </a:r>
          </a:p>
          <a:p>
            <a:r>
              <a:rPr lang="en-US" sz="2000" dirty="0"/>
              <a:t> </a:t>
            </a:r>
          </a:p>
          <a:p>
            <a:pPr lvl="0"/>
            <a:r>
              <a:rPr lang="en-US" sz="2000" b="1" dirty="0"/>
              <a:t>Integral</a:t>
            </a:r>
            <a:r>
              <a:rPr lang="en-US" sz="2000" dirty="0"/>
              <a:t>: Woven into the fabric of the institution and reflected in all its activities, including research, teaching and learning in every discipline and across disciplines; student affairs programs and services; and campus cultural practices.  </a:t>
            </a:r>
          </a:p>
          <a:p>
            <a:pPr lvl="0"/>
            <a:r>
              <a:rPr lang="en-US" sz="2000" b="1" dirty="0"/>
              <a:t>Relational</a:t>
            </a:r>
            <a:r>
              <a:rPr lang="en-US" sz="2000" dirty="0"/>
              <a:t>: Involving opportunities to build authentic connections across difference, and not just complete tasks or study people and problems from a distance.</a:t>
            </a:r>
          </a:p>
          <a:p>
            <a:pPr lvl="0"/>
            <a:r>
              <a:rPr lang="en-US" sz="2000" b="1" dirty="0"/>
              <a:t>Organic</a:t>
            </a:r>
            <a:r>
              <a:rPr lang="en-US" sz="2000" dirty="0"/>
              <a:t>: Involving unscripted opportunities to imagine, create, and grow together with partners in public work and to forge new paths. </a:t>
            </a:r>
          </a:p>
          <a:p>
            <a:pPr lvl="0"/>
            <a:r>
              <a:rPr lang="en-US" sz="2000" b="1" dirty="0"/>
              <a:t>Generative</a:t>
            </a:r>
            <a:r>
              <a:rPr lang="en-US" sz="2000" dirty="0"/>
              <a:t>: Directed at continually improving conditions and relationships, opening up even more powerful possibilities for collective action. </a:t>
            </a:r>
          </a:p>
          <a:p>
            <a:pPr fontAlgn="base"/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38282C-51B7-4B59-9038-6CF32B71A3FB}"/>
              </a:ext>
            </a:extLst>
          </p:cNvPr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1661D-8344-4360-9121-25E5BCCED87F}"/>
              </a:ext>
            </a:extLst>
          </p:cNvPr>
          <p:cNvSpPr txBox="1"/>
          <p:nvPr/>
        </p:nvSpPr>
        <p:spPr>
          <a:xfrm>
            <a:off x="0" y="1024878"/>
            <a:ext cx="4114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Theory Of Change</a:t>
            </a:r>
          </a:p>
          <a:p>
            <a:pPr algn="ctr"/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Instilling Civic Agency</a:t>
            </a:r>
          </a:p>
          <a:p>
            <a:pPr algn="ctr"/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Civic Engagement as a Lifelong Practice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0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5 Points 5">
            <a:extLst>
              <a:ext uri="{FF2B5EF4-FFF2-40B4-BE49-F238E27FC236}">
                <a16:creationId xmlns:a16="http://schemas.microsoft.com/office/drawing/2014/main" id="{DF83475F-7DCE-48C9-814C-DFCDE7ACA285}"/>
              </a:ext>
            </a:extLst>
          </p:cNvPr>
          <p:cNvSpPr/>
          <p:nvPr/>
        </p:nvSpPr>
        <p:spPr>
          <a:xfrm>
            <a:off x="5531268" y="755378"/>
            <a:ext cx="4724203" cy="5406557"/>
          </a:xfrm>
          <a:prstGeom prst="star5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4D7EA-80DD-4E3B-9BF6-FE8E58EA0CD6}"/>
              </a:ext>
            </a:extLst>
          </p:cNvPr>
          <p:cNvSpPr/>
          <p:nvPr/>
        </p:nvSpPr>
        <p:spPr>
          <a:xfrm>
            <a:off x="0" y="340242"/>
            <a:ext cx="4114800" cy="6517758"/>
          </a:xfrm>
          <a:prstGeom prst="rect">
            <a:avLst/>
          </a:prstGeom>
          <a:solidFill>
            <a:srgbClr val="9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B7DBA-EE82-43E4-A75F-5050977A054E}"/>
              </a:ext>
            </a:extLst>
          </p:cNvPr>
          <p:cNvSpPr txBox="1"/>
          <p:nvPr/>
        </p:nvSpPr>
        <p:spPr>
          <a:xfrm>
            <a:off x="4172856" y="1475301"/>
            <a:ext cx="7932057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spcAft>
                <a:spcPts val="1400"/>
              </a:spcAft>
              <a:buClr>
                <a:srgbClr val="A1172B"/>
              </a:buClr>
            </a:pP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Voter Education and Engagement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Deliberative Dialogue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 Digital Polarization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Political Ideology Diagnostic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Global Challenges &amp; Global Literacy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CLDE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Engaged Campus Institute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Citizen Professional Pathway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Stewardship of Public Lands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Food Insecurity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The Census </a:t>
            </a:r>
            <a:r>
              <a:rPr lang="en-US" sz="3200" b="1" dirty="0">
                <a:solidFill>
                  <a:srgbClr val="A00B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"/>
                <a:sym typeface="Wingdings" panose="05000000000000000000" pitchFamily="2" charset="2"/>
              </a:rPr>
              <a:t>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Gill Sans"/>
              </a:rPr>
              <a:t> Student Journalism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cs typeface="Gill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38282C-51B7-4B59-9038-6CF32B71A3FB}"/>
              </a:ext>
            </a:extLst>
          </p:cNvPr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1661D-8344-4360-9121-25E5BCCED87F}"/>
              </a:ext>
            </a:extLst>
          </p:cNvPr>
          <p:cNvSpPr txBox="1"/>
          <p:nvPr/>
        </p:nvSpPr>
        <p:spPr>
          <a:xfrm>
            <a:off x="0" y="1024878"/>
            <a:ext cx="41148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American Democracy Project Initiatives</a:t>
            </a:r>
          </a:p>
          <a:p>
            <a:pPr algn="ctr"/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A Nationally Coordinated and Collaborative Approach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6677B-275D-4B9D-BBD1-CF6F704E9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779" y="4810866"/>
            <a:ext cx="914479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7FF23E-5291-47F5-9696-39072ACD330A}"/>
              </a:ext>
            </a:extLst>
          </p:cNvPr>
          <p:cNvSpPr/>
          <p:nvPr/>
        </p:nvSpPr>
        <p:spPr>
          <a:xfrm>
            <a:off x="1" y="0"/>
            <a:ext cx="4114800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6CFE44-302F-446B-BE61-28F2095018EA}"/>
              </a:ext>
            </a:extLst>
          </p:cNvPr>
          <p:cNvSpPr/>
          <p:nvPr/>
        </p:nvSpPr>
        <p:spPr>
          <a:xfrm>
            <a:off x="10538403" y="1654181"/>
            <a:ext cx="1042080" cy="6235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1C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905F193-45A1-416F-A623-A53A5C270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305696"/>
              </p:ext>
            </p:extLst>
          </p:nvPr>
        </p:nvGraphicFramePr>
        <p:xfrm>
          <a:off x="4233015" y="707842"/>
          <a:ext cx="7794701" cy="510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A860CE-6F9A-40A3-9530-F5377893A746}"/>
              </a:ext>
            </a:extLst>
          </p:cNvPr>
          <p:cNvSpPr txBox="1"/>
          <p:nvPr/>
        </p:nvSpPr>
        <p:spPr>
          <a:xfrm>
            <a:off x="-2" y="706919"/>
            <a:ext cx="4114799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Education is one of the best predictors of voting behavior</a:t>
            </a: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+mn-lt"/>
              <a:cs typeface="+mn-lt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n-lt"/>
                <a:cs typeface="+mn-lt"/>
              </a:rPr>
              <a:t>Voter Education &amp; Engagement</a:t>
            </a: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+mn-lt"/>
              <a:cs typeface="+mn-lt"/>
            </a:endParaRPr>
          </a:p>
          <a:p>
            <a:pPr algn="ctr"/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81DB8-2A23-421D-85D6-A763AC3839A7}"/>
              </a:ext>
            </a:extLst>
          </p:cNvPr>
          <p:cNvCxnSpPr>
            <a:cxnSpLocks/>
          </p:cNvCxnSpPr>
          <p:nvPr/>
        </p:nvCxnSpPr>
        <p:spPr>
          <a:xfrm flipV="1">
            <a:off x="11104071" y="2530676"/>
            <a:ext cx="1" cy="911086"/>
          </a:xfrm>
          <a:prstGeom prst="straightConnector1">
            <a:avLst/>
          </a:prstGeom>
          <a:ln w="53975">
            <a:solidFill>
              <a:srgbClr val="0D679C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C827EE6-3F3B-4363-BF1F-7D901CC5A104}"/>
              </a:ext>
            </a:extLst>
          </p:cNvPr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9ED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25729-6CEC-4BCF-A1AC-DAA5152BF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085" y="4458844"/>
            <a:ext cx="1512623" cy="15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5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44D7EA-80DD-4E3B-9BF6-FE8E58EA0CD6}"/>
              </a:ext>
            </a:extLst>
          </p:cNvPr>
          <p:cNvSpPr/>
          <p:nvPr/>
        </p:nvSpPr>
        <p:spPr>
          <a:xfrm>
            <a:off x="0" y="340242"/>
            <a:ext cx="4114800" cy="6517758"/>
          </a:xfrm>
          <a:prstGeom prst="rect">
            <a:avLst/>
          </a:prstGeom>
          <a:solidFill>
            <a:srgbClr val="9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B7DBA-EE82-43E4-A75F-5050977A054E}"/>
              </a:ext>
            </a:extLst>
          </p:cNvPr>
          <p:cNvSpPr txBox="1"/>
          <p:nvPr/>
        </p:nvSpPr>
        <p:spPr>
          <a:xfrm>
            <a:off x="0" y="2173735"/>
            <a:ext cx="4114800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buClr>
                <a:srgbClr val="A1172B"/>
              </a:buClr>
            </a:pPr>
            <a:r>
              <a:rPr lang="en-US" sz="2800" dirty="0">
                <a:solidFill>
                  <a:schemeClr val="bg1"/>
                </a:solidFill>
                <a:cs typeface="Gill Sans"/>
              </a:rPr>
              <a:t>Designed to address the polarizing stereotyping that faculty and students do about themselves and others in terms of hot-button issues. </a:t>
            </a:r>
          </a:p>
          <a:p>
            <a:pPr algn="ctr">
              <a:buClr>
                <a:srgbClr val="A1172B"/>
              </a:buClr>
            </a:pPr>
            <a:endParaRPr lang="en-US" sz="2800" dirty="0">
              <a:solidFill>
                <a:schemeClr val="bg1"/>
              </a:solidFill>
              <a:cs typeface="Gill Sans"/>
            </a:endParaRPr>
          </a:p>
          <a:p>
            <a:pPr algn="ctr">
              <a:buClr>
                <a:srgbClr val="A1172B"/>
              </a:buClr>
            </a:pPr>
            <a:r>
              <a:rPr lang="en-US" sz="2800" dirty="0">
                <a:solidFill>
                  <a:schemeClr val="bg1"/>
                </a:solidFill>
                <a:cs typeface="Gill Sans"/>
              </a:rPr>
              <a:t>A resource and guide to productive political discourse.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38282C-51B7-4B59-9038-6CF32B71A3FB}"/>
              </a:ext>
            </a:extLst>
          </p:cNvPr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1661D-8344-4360-9121-25E5BCCED87F}"/>
              </a:ext>
            </a:extLst>
          </p:cNvPr>
          <p:cNvSpPr txBox="1"/>
          <p:nvPr/>
        </p:nvSpPr>
        <p:spPr>
          <a:xfrm>
            <a:off x="0" y="526079"/>
            <a:ext cx="4114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Political Ideology Diagnostic</a:t>
            </a:r>
            <a:endParaRPr lang="en-US" sz="44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E9A55-99A6-468C-8F25-0D5F52772C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5974" y="1346180"/>
            <a:ext cx="6002455" cy="41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 descr="https://lh4.googleusercontent.com/_19cPP-vc4qGXwKVepzm6kEKfO_i1vBOCSY65B6DTNOjemHi2agzuJ5KFBYLRJwlK8XCaId2UpJSyzz3DlarpF09068d6PaHpLuZEBs8PY1zqWHrkGBpcV8H5ddWtUYlhy5S_vazZfY">
            <a:extLst>
              <a:ext uri="{FF2B5EF4-FFF2-40B4-BE49-F238E27FC236}">
                <a16:creationId xmlns:a16="http://schemas.microsoft.com/office/drawing/2014/main" id="{46A9EFA7-3613-47BA-9382-562868D0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32" y="1057004"/>
            <a:ext cx="7784757" cy="47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4E6779-7869-46ED-BD22-489A59CD53B4}"/>
              </a:ext>
            </a:extLst>
          </p:cNvPr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AB2BD-1317-46FD-9F5D-296E1D228E7D}"/>
              </a:ext>
            </a:extLst>
          </p:cNvPr>
          <p:cNvSpPr txBox="1"/>
          <p:nvPr/>
        </p:nvSpPr>
        <p:spPr>
          <a:xfrm>
            <a:off x="-13335" y="776498"/>
            <a:ext cx="41148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Global Challenges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5D66B50-2203-44C9-8E33-92289B7B6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476" y="1943340"/>
            <a:ext cx="53091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9F934F-5FAA-48CC-8FF7-6B9D244DD969}"/>
              </a:ext>
            </a:extLst>
          </p:cNvPr>
          <p:cNvSpPr txBox="1"/>
          <p:nvPr/>
        </p:nvSpPr>
        <p:spPr>
          <a:xfrm>
            <a:off x="-26304" y="2542072"/>
            <a:ext cx="4114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Interdisciplinary course designed to provide students with knowledge and skills to be engaged, responsible and effective members of a globally interdependent society.</a:t>
            </a:r>
          </a:p>
        </p:txBody>
      </p:sp>
      <p:pic>
        <p:nvPicPr>
          <p:cNvPr id="5131" name="Picture 11" descr="https://lh4.googleusercontent.com/LbBmfUupxuYyuuxDYknYdt9TRJiRmVxerO7RrxgF3-K02tDl2t8Q8cF4na4BUtqkAdQ5CmvBM_bvMJRqZKbsvmMunJs_GBDHKUA98varZ5NENkiEylFnDuOuh4irqVfy88fQe0ZcFMw">
            <a:extLst>
              <a:ext uri="{FF2B5EF4-FFF2-40B4-BE49-F238E27FC236}">
                <a16:creationId xmlns:a16="http://schemas.microsoft.com/office/drawing/2014/main" id="{F84D0BBF-3990-4FF3-801E-503D2A24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31" y="994918"/>
            <a:ext cx="7784757" cy="479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https://lh5.googleusercontent.com/4hBXlUFchJ3WEE_ipjGOFbXmMa-ACWIg6_M0eJ-jAjmcdCRfCd0NkfrZ4E16bHNQvqqXa6d2gJgbieZy6Y8z2PWeRp_2qMo3BvbzhWytPX6mv6K3dAjhW1ZfJxhmTe1W1pBbJTnQ-Vc">
            <a:extLst>
              <a:ext uri="{FF2B5EF4-FFF2-40B4-BE49-F238E27FC236}">
                <a16:creationId xmlns:a16="http://schemas.microsoft.com/office/drawing/2014/main" id="{BD93551B-C8CA-4147-825F-ADE66F654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r="11193"/>
          <a:stretch/>
        </p:blipFill>
        <p:spPr bwMode="auto">
          <a:xfrm>
            <a:off x="4287601" y="0"/>
            <a:ext cx="796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38490"/>
            <a:ext cx="12192001" cy="618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4E6779-7869-46ED-BD22-489A59CD53B4}"/>
              </a:ext>
            </a:extLst>
          </p:cNvPr>
          <p:cNvSpPr/>
          <p:nvPr/>
        </p:nvSpPr>
        <p:spPr>
          <a:xfrm>
            <a:off x="0" y="-1"/>
            <a:ext cx="12192000" cy="1249490"/>
          </a:xfrm>
          <a:prstGeom prst="rect">
            <a:avLst/>
          </a:prstGeom>
          <a:solidFill>
            <a:srgbClr val="1C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Challenges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4D1278-EC66-461F-8440-7942DF85F5DA}"/>
              </a:ext>
            </a:extLst>
          </p:cNvPr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9ED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B8F07D-1055-4C88-A0B7-E401C072E21E}"/>
              </a:ext>
            </a:extLst>
          </p:cNvPr>
          <p:cNvSpPr/>
          <p:nvPr/>
        </p:nvSpPr>
        <p:spPr>
          <a:xfrm>
            <a:off x="4158917" y="127322"/>
            <a:ext cx="7836570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sz="3200" b="1" dirty="0">
              <a:solidFill>
                <a:srgbClr val="1C4A6E"/>
              </a:solidFill>
              <a:cs typeface="Calibri"/>
            </a:endParaRPr>
          </a:p>
          <a:p>
            <a:endParaRPr lang="en-US" dirty="0">
              <a:solidFill>
                <a:srgbClr val="1C4A6E"/>
              </a:solidFill>
              <a:cs typeface="Calibri"/>
            </a:endParaRPr>
          </a:p>
          <a:p>
            <a:endParaRPr lang="en-US" sz="2800" dirty="0">
              <a:solidFill>
                <a:srgbClr val="1C4A6E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BFD6BE5-3A3C-455E-AABE-D06BC0791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91" y="1936594"/>
            <a:ext cx="53091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5D66B50-2203-44C9-8E33-92289B7B6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476" y="1943340"/>
            <a:ext cx="53091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C4A6E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1C4A6E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56AAA-5147-444B-A0DB-97534793C399}"/>
              </a:ext>
            </a:extLst>
          </p:cNvPr>
          <p:cNvSpPr txBox="1"/>
          <p:nvPr/>
        </p:nvSpPr>
        <p:spPr>
          <a:xfrm>
            <a:off x="222554" y="2307402"/>
            <a:ext cx="3749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Provides students with the knowledge, skills and predispositions to interact effectively in a globally interdependent society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FEC0B-2057-4238-B41E-6C7603299D12}"/>
              </a:ext>
            </a:extLst>
          </p:cNvPr>
          <p:cNvSpPr txBox="1"/>
          <p:nvPr/>
        </p:nvSpPr>
        <p:spPr>
          <a:xfrm>
            <a:off x="6978554" y="1957928"/>
            <a:ext cx="523948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4A6E"/>
                </a:solidFill>
              </a:rPr>
              <a:t>More than 75% of students reported much or extensive growth in:</a:t>
            </a:r>
          </a:p>
          <a:p>
            <a:endParaRPr lang="en-US" sz="2800" dirty="0">
              <a:solidFill>
                <a:srgbClr val="1C4A6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Deep thinking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Awareness difference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Interest and empathy for 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Critical thinking and problem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Ability to analyze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Media literacy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A6E"/>
                </a:solidFill>
              </a:rPr>
              <a:t>Initiative and self-direction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8E89B1-9E0F-425B-8328-E21FAF649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490594"/>
              </p:ext>
            </p:extLst>
          </p:nvPr>
        </p:nvGraphicFramePr>
        <p:xfrm>
          <a:off x="222554" y="1419984"/>
          <a:ext cx="6729959" cy="505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3049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ACC242F3DF3447BF22179E8C91FFC5" ma:contentTypeVersion="12" ma:contentTypeDescription="Create a new document." ma:contentTypeScope="" ma:versionID="aa030a0d23695d9c93273d425e7b6835">
  <xsd:schema xmlns:xsd="http://www.w3.org/2001/XMLSchema" xmlns:xs="http://www.w3.org/2001/XMLSchema" xmlns:p="http://schemas.microsoft.com/office/2006/metadata/properties" xmlns:ns2="f7ddf75a-1e19-45de-9b64-199290eb26aa" xmlns:ns3="2f931ca3-029b-4f36-98fb-3389124d947d" targetNamespace="http://schemas.microsoft.com/office/2006/metadata/properties" ma:root="true" ma:fieldsID="b7a535bf5a0d27b42501c6a375faba28" ns2:_="" ns3:_="">
    <xsd:import namespace="f7ddf75a-1e19-45de-9b64-199290eb26aa"/>
    <xsd:import namespace="2f931ca3-029b-4f36-98fb-3389124d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df75a-1e19-45de-9b64-199290eb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931ca3-029b-4f36-98fb-3389124d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6299EC-C752-41AE-B34F-2BD617F306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ddf75a-1e19-45de-9b64-199290eb26aa"/>
    <ds:schemaRef ds:uri="2f931ca3-029b-4f36-98fb-3389124d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611977-0E2A-492B-AD24-42EDE7BA660B}">
  <ds:schemaRefs>
    <ds:schemaRef ds:uri="http://schemas.microsoft.com/office/2006/documentManagement/types"/>
    <ds:schemaRef ds:uri="http://schemas.microsoft.com/office/2006/metadata/properties"/>
    <ds:schemaRef ds:uri="2f931ca3-029b-4f36-98fb-3389124d947d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7ddf75a-1e19-45de-9b64-199290eb26aa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EAA29CE-6E65-4C80-B6C8-8530D7504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592</Words>
  <Application>Microsoft Office PowerPoint</Application>
  <PresentationFormat>Widescreen</PresentationFormat>
  <Paragraphs>157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Arial,Sans-Serif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Keegan, Anna</dc:creator>
  <cp:lastModifiedBy>Nudelman, Felice</cp:lastModifiedBy>
  <cp:revision>16</cp:revision>
  <cp:lastPrinted>2020-02-04T17:42:12Z</cp:lastPrinted>
  <dcterms:created xsi:type="dcterms:W3CDTF">2019-05-28T17:58:23Z</dcterms:created>
  <dcterms:modified xsi:type="dcterms:W3CDTF">2020-02-19T19:53:39Z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0x0101006AACC242F3DF3447BF22179E8C91FFC5</vt:lpwstr>
  </property>
</Properties>
</file>